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263" r:id="rId3"/>
    <p:sldId id="262" r:id="rId4"/>
    <p:sldId id="307" r:id="rId5"/>
    <p:sldId id="260" r:id="rId6"/>
    <p:sldId id="266" r:id="rId7"/>
    <p:sldId id="303" r:id="rId8"/>
    <p:sldId id="267" r:id="rId9"/>
    <p:sldId id="268" r:id="rId10"/>
    <p:sldId id="265" r:id="rId11"/>
    <p:sldId id="257" r:id="rId12"/>
    <p:sldId id="270" r:id="rId13"/>
    <p:sldId id="302" r:id="rId14"/>
    <p:sldId id="292" r:id="rId15"/>
    <p:sldId id="304" r:id="rId16"/>
    <p:sldId id="301" r:id="rId17"/>
    <p:sldId id="294" r:id="rId18"/>
    <p:sldId id="274" r:id="rId19"/>
    <p:sldId id="305" r:id="rId20"/>
    <p:sldId id="295" r:id="rId21"/>
    <p:sldId id="296" r:id="rId22"/>
    <p:sldId id="300" r:id="rId23"/>
    <p:sldId id="298" r:id="rId24"/>
    <p:sldId id="278" r:id="rId25"/>
    <p:sldId id="309" r:id="rId26"/>
    <p:sldId id="306" r:id="rId27"/>
    <p:sldId id="279" r:id="rId28"/>
    <p:sldId id="282" r:id="rId29"/>
    <p:sldId id="281" r:id="rId30"/>
    <p:sldId id="284" r:id="rId31"/>
    <p:sldId id="285" r:id="rId32"/>
    <p:sldId id="310" r:id="rId33"/>
    <p:sldId id="308" r:id="rId34"/>
    <p:sldId id="290" r:id="rId35"/>
    <p:sldId id="287" r:id="rId36"/>
    <p:sldId id="288" r:id="rId37"/>
    <p:sldId id="289" r:id="rId38"/>
    <p:sldId id="291" r:id="rId39"/>
    <p:sldId id="271" r:id="rId40"/>
    <p:sldId id="26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307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4"/>
            <p14:sldId id="301"/>
            <p14:sldId id="294"/>
            <p14:sldId id="274"/>
            <p14:sldId id="305"/>
            <p14:sldId id="295"/>
            <p14:sldId id="296"/>
            <p14:sldId id="300"/>
            <p14:sldId id="298"/>
            <p14:sldId id="278"/>
            <p14:sldId id="309"/>
            <p14:sldId id="306"/>
            <p14:sldId id="279"/>
            <p14:sldId id="282"/>
            <p14:sldId id="281"/>
            <p14:sldId id="284"/>
            <p14:sldId id="285"/>
            <p14:sldId id="310"/>
            <p14:sldId id="308"/>
            <p14:sldId id="290"/>
            <p14:sldId id="287"/>
            <p14:sldId id="288"/>
            <p14:sldId id="289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03"/>
    <p:restoredTop sz="80721"/>
  </p:normalViewPr>
  <p:slideViewPr>
    <p:cSldViewPr snapToGrid="0" snapToObjects="1">
      <p:cViewPr>
        <p:scale>
          <a:sx n="112" d="100"/>
          <a:sy n="112" d="100"/>
        </p:scale>
        <p:origin x="544" y="-88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218A7-8769-C547-9717-06BF483ADDDE}" type="datetimeFigureOut">
              <a:rPr lang="en-US" smtClean="0"/>
              <a:t>11/23/15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6A16D-BF68-3A40-B24D-6A3B3182B9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21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3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scrunch timepoints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007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</a:t>
            </a:r>
            <a:r>
              <a:rPr lang="en-US" baseline="0" dirty="0" smtClean="0"/>
              <a:t> versus looping model figure (before this slide)</a:t>
            </a:r>
          </a:p>
          <a:p>
            <a:r>
              <a:rPr lang="en-US" dirty="0" smtClean="0"/>
              <a:t>Explain</a:t>
            </a:r>
            <a:r>
              <a:rPr lang="en-US" baseline="0" dirty="0" smtClean="0"/>
              <a:t> chromatin better</a:t>
            </a:r>
          </a:p>
          <a:p>
            <a:r>
              <a:rPr lang="en-US" baseline="0" dirty="0" smtClean="0"/>
              <a:t>Jennings reference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16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</a:p>
          <a:p>
            <a:r>
              <a:rPr lang="en-US" baseline="0" dirty="0" smtClean="0"/>
              <a:t>label and color for plot</a:t>
            </a:r>
          </a:p>
          <a:p>
            <a:r>
              <a:rPr lang="en-US" baseline="0" dirty="0" err="1" smtClean="0"/>
              <a:t>dctbp</a:t>
            </a:r>
            <a:endParaRPr lang="en-US" baseline="0" dirty="0" smtClean="0"/>
          </a:p>
          <a:p>
            <a:r>
              <a:rPr lang="en-US" baseline="0" dirty="0" smtClean="0"/>
              <a:t>Groucho slides cluster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Title:</a:t>
            </a:r>
            <a:r>
              <a:rPr lang="en-US" baseline="0" dirty="0" smtClean="0"/>
              <a:t> Is recruitment sufficient for repression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Model of Dl </a:t>
            </a:r>
            <a:r>
              <a:rPr lang="en-US" baseline="0" dirty="0" err="1" smtClean="0"/>
              <a:t>req</a:t>
            </a:r>
            <a:r>
              <a:rPr lang="en-US" baseline="0" dirty="0" smtClean="0"/>
              <a:t> additional factors </a:t>
            </a:r>
            <a:r>
              <a:rPr lang="en-US" baseline="0" dirty="0" err="1" smtClean="0"/>
              <a:t>Dri</a:t>
            </a:r>
            <a:r>
              <a:rPr lang="en-US" baseline="0" dirty="0" smtClean="0"/>
              <a:t>/Ct to recruit Gro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662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co-activator</a:t>
            </a:r>
          </a:p>
          <a:p>
            <a:r>
              <a:rPr lang="en-US" dirty="0" smtClean="0"/>
              <a:t>F to TF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7791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6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3701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3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Conclusion:</a:t>
            </a:r>
            <a:r>
              <a:rPr lang="en-US" baseline="0" dirty="0" smtClean="0"/>
              <a:t> Recruitment is not sufficient for Groucho-mediated repression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04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9752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23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Maternal overexpression;</a:t>
            </a:r>
            <a:r>
              <a:rPr lang="en-US" baseline="0" dirty="0" smtClean="0"/>
              <a:t> expression profiling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7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Activator on bottom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996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87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Combine</a:t>
            </a:r>
            <a:r>
              <a:rPr lang="en-US" baseline="0" dirty="0" smtClean="0"/>
              <a:t> questions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mechanism of long-range repression?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04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331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83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</a:p>
          <a:p>
            <a:r>
              <a:rPr lang="en-US" baseline="0" dirty="0" smtClean="0"/>
              <a:t>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24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  <a:p>
            <a:r>
              <a:rPr lang="en-US" baseline="0" dirty="0" smtClean="0"/>
              <a:t>Color to bar graphs (low-priority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Show questions and verbalize</a:t>
            </a:r>
            <a:r>
              <a:rPr lang="en-US" baseline="0" dirty="0" smtClean="0"/>
              <a:t> answers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5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5285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43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633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% identities</a:t>
            </a:r>
          </a:p>
          <a:p>
            <a:r>
              <a:rPr lang="en-US" dirty="0" smtClean="0"/>
              <a:t>identities</a:t>
            </a:r>
            <a:r>
              <a:rPr lang="en-US" baseline="0" dirty="0" smtClean="0"/>
              <a:t> per one isoform of </a:t>
            </a:r>
            <a:r>
              <a:rPr lang="en-US" baseline="0" dirty="0" err="1" smtClean="0"/>
              <a:t>tle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grg</a:t>
            </a:r>
            <a:endParaRPr lang="en-US" baseline="0" dirty="0" smtClean="0"/>
          </a:p>
          <a:p>
            <a:r>
              <a:rPr lang="en-US" baseline="0" dirty="0" smtClean="0"/>
              <a:t>One mammal</a:t>
            </a:r>
          </a:p>
          <a:p>
            <a:r>
              <a:rPr lang="en-US" baseline="0" dirty="0" smtClean="0"/>
              <a:t>Yeast Tup1 or TOPLESS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5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69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08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30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</a:t>
            </a:r>
            <a:r>
              <a:rPr lang="en-US" dirty="0" smtClean="0"/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Mechanism of long-range repression - s</a:t>
            </a:r>
            <a:r>
              <a:rPr lang="en-US" dirty="0" smtClean="0"/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Is Gro recruitment sufficient for repression?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Genome-wide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23110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912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07143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30014" y="3446922"/>
            <a:ext cx="1708634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419225" y="3451738"/>
            <a:ext cx="1312610" cy="16143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68363" y="3446922"/>
            <a:ext cx="963472" cy="16191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002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87553" y="5220138"/>
            <a:ext cx="1363133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373970" y="5220138"/>
            <a:ext cx="1202267" cy="304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762002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987553" y="5524938"/>
            <a:ext cx="1363133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3373970" y="5524938"/>
            <a:ext cx="1202267" cy="5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424769" y="3235641"/>
            <a:ext cx="2355038" cy="0"/>
          </a:xfrm>
          <a:prstGeom prst="straightConnector1">
            <a:avLst/>
          </a:prstGeom>
          <a:ln w="38100"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7567"/>
            <a:ext cx="0" cy="29210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779807" y="3235641"/>
            <a:ext cx="2383955" cy="0"/>
          </a:xfrm>
          <a:prstGeom prst="straightConnector1">
            <a:avLst/>
          </a:prstGeom>
          <a:ln w="38100">
            <a:solidFill>
              <a:schemeClr val="accent6"/>
            </a:solidFill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434012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5766181" y="3035496"/>
            <a:ext cx="1" cy="416242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Mechanism of long-range repression – spreading vs. looping?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875347" y="244000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00284" y="2153967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804158" y="217633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95057" y="244688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5441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flipV="1">
            <a:off x="3230881" y="239706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292733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5053626" y="235923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232593" y="1876102"/>
            <a:ext cx="570784" cy="5707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  <a:endParaRPr lang="en-US" dirty="0"/>
          </a:p>
        </p:txBody>
      </p:sp>
      <p:grpSp>
        <p:nvGrpSpPr>
          <p:cNvPr id="87" name="Group 86"/>
          <p:cNvGrpSpPr/>
          <p:nvPr/>
        </p:nvGrpSpPr>
        <p:grpSpPr>
          <a:xfrm>
            <a:off x="4802727" y="4688543"/>
            <a:ext cx="4091870" cy="1408529"/>
            <a:chOff x="7476665" y="2055581"/>
            <a:chExt cx="4091870" cy="1408529"/>
          </a:xfrm>
        </p:grpSpPr>
        <p:sp>
          <p:nvSpPr>
            <p:cNvPr id="49" name="Arc 48"/>
            <p:cNvSpPr/>
            <p:nvPr/>
          </p:nvSpPr>
          <p:spPr>
            <a:xfrm>
              <a:off x="10359878" y="2176332"/>
              <a:ext cx="1208657" cy="1207008"/>
            </a:xfrm>
            <a:prstGeom prst="arc">
              <a:avLst>
                <a:gd name="adj1" fmla="val 16200000"/>
                <a:gd name="adj2" fmla="val 5307272"/>
              </a:avLst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7476665" y="2176332"/>
              <a:ext cx="351363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0066294" y="3383340"/>
              <a:ext cx="941193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248696" y="2146459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7948047" y="2432117"/>
              <a:ext cx="330253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9975728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9771346" y="330257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7476665" y="3383340"/>
              <a:ext cx="2378828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 flipV="1">
              <a:off x="8590979" y="333351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8589585" y="281255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sp>
          <p:nvSpPr>
            <p:cNvPr id="59" name="Oval 58"/>
            <p:cNvSpPr/>
            <p:nvPr/>
          </p:nvSpPr>
          <p:spPr>
            <a:xfrm rot="16200000">
              <a:off x="8684432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0" name="Oval 59"/>
            <p:cNvSpPr/>
            <p:nvPr/>
          </p:nvSpPr>
          <p:spPr>
            <a:xfrm rot="16200000">
              <a:off x="8924269" y="2681599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1" name="Oval 60"/>
            <p:cNvSpPr/>
            <p:nvPr/>
          </p:nvSpPr>
          <p:spPr>
            <a:xfrm rot="16200000">
              <a:off x="8670958" y="2269010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62" name="Oval 61"/>
            <p:cNvSpPr/>
            <p:nvPr/>
          </p:nvSpPr>
          <p:spPr>
            <a:xfrm rot="16200000">
              <a:off x="8942876" y="2246126"/>
              <a:ext cx="753071" cy="37198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679747" y="5016272"/>
            <a:ext cx="3692939" cy="826955"/>
            <a:chOff x="679747" y="5016272"/>
            <a:chExt cx="3692939" cy="826955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679747" y="5762458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3604684" y="547642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3608558" y="5498789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3199457" y="5769343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195881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 flipV="1">
              <a:off x="1035281" y="5719519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3097133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2858026" y="5681687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/>
            <p:cNvSpPr/>
            <p:nvPr/>
          </p:nvSpPr>
          <p:spPr>
            <a:xfrm>
              <a:off x="1036993" y="5198559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  <a:endParaRPr lang="en-US" dirty="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263554" y="5016272"/>
              <a:ext cx="2860476" cy="753071"/>
              <a:chOff x="5729557" y="3362104"/>
              <a:chExt cx="2860476" cy="753071"/>
            </a:xfrm>
          </p:grpSpPr>
          <p:sp>
            <p:nvSpPr>
              <p:cNvPr id="73" name="Oval 72"/>
              <p:cNvSpPr/>
              <p:nvPr/>
            </p:nvSpPr>
            <p:spPr>
              <a:xfrm rot="16200000">
                <a:off x="553901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 rot="16200000">
                <a:off x="5765239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5" name="Oval 74"/>
              <p:cNvSpPr/>
              <p:nvPr/>
            </p:nvSpPr>
            <p:spPr>
              <a:xfrm rot="16200000">
                <a:off x="599146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 rot="16200000">
                <a:off x="6217693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7" name="Oval 76"/>
              <p:cNvSpPr/>
              <p:nvPr/>
            </p:nvSpPr>
            <p:spPr>
              <a:xfrm rot="16200000">
                <a:off x="6443920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 rot="16200000">
                <a:off x="6670147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79" name="Oval 78"/>
              <p:cNvSpPr/>
              <p:nvPr/>
            </p:nvSpPr>
            <p:spPr>
              <a:xfrm rot="16200000">
                <a:off x="6896374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 rot="16200000">
                <a:off x="7122601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1" name="Oval 80"/>
              <p:cNvSpPr/>
              <p:nvPr/>
            </p:nvSpPr>
            <p:spPr>
              <a:xfrm rot="16200000">
                <a:off x="7348828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2" name="Oval 81"/>
              <p:cNvSpPr/>
              <p:nvPr/>
            </p:nvSpPr>
            <p:spPr>
              <a:xfrm rot="16200000">
                <a:off x="7575055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3" name="Oval 82"/>
              <p:cNvSpPr/>
              <p:nvPr/>
            </p:nvSpPr>
            <p:spPr>
              <a:xfrm rot="16200000">
                <a:off x="7801282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  <p:sp>
            <p:nvSpPr>
              <p:cNvPr id="84" name="Oval 83"/>
              <p:cNvSpPr/>
              <p:nvPr/>
            </p:nvSpPr>
            <p:spPr>
              <a:xfrm rot="16200000">
                <a:off x="8027506" y="3552649"/>
                <a:ext cx="753071" cy="37198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mtClean="0"/>
                  <a:t>Gro</a:t>
                </a:r>
                <a:endParaRPr lang="en-US" dirty="0"/>
              </a:p>
            </p:txBody>
          </p:sp>
        </p:grpSp>
      </p:grpSp>
      <p:sp>
        <p:nvSpPr>
          <p:cNvPr id="85" name="Down Arrow 84"/>
          <p:cNvSpPr/>
          <p:nvPr/>
        </p:nvSpPr>
        <p:spPr>
          <a:xfrm>
            <a:off x="4561880" y="2931840"/>
            <a:ext cx="481695" cy="97247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Published evidence for spreading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is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3901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1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Gro binding is not indicative of </a:t>
            </a:r>
            <a:r>
              <a:rPr lang="en-US" sz="3200" dirty="0" smtClean="0"/>
              <a:t>spreading </a:t>
            </a:r>
            <a:r>
              <a:rPr lang="en-US" sz="3200" i="1" dirty="0" smtClean="0"/>
              <a:t>in vivo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96" b="6889"/>
          <a:stretch/>
        </p:blipFill>
        <p:spPr>
          <a:xfrm>
            <a:off x="758598" y="1416351"/>
            <a:ext cx="2397038" cy="420527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8900000">
            <a:off x="890740" y="573597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00000">
            <a:off x="1049860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900000">
            <a:off x="1527978" y="58487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900000">
            <a:off x="2006096" y="5832885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215900" y="6510395"/>
            <a:ext cx="10980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00773" y="6477517"/>
            <a:ext cx="528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659946" y="1439284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Clustering of Gro Peaks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45485" y="1491595"/>
            <a:ext cx="2935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Size Distribution of </a:t>
            </a:r>
            <a:r>
              <a:rPr lang="en-US" dirty="0" smtClean="0"/>
              <a:t>Gro Peaks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dCtBP</a:t>
            </a:r>
            <a:r>
              <a:rPr lang="en-US" dirty="0" smtClean="0"/>
              <a:t> is a short-range repressor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Gro recruitment sufficient for repression?</a:t>
            </a:r>
            <a:endParaRPr lang="en-US" dirty="0"/>
          </a:p>
        </p:txBody>
      </p:sp>
      <p:grpSp>
        <p:nvGrpSpPr>
          <p:cNvPr id="45" name="Group 44"/>
          <p:cNvGrpSpPr/>
          <p:nvPr/>
        </p:nvGrpSpPr>
        <p:grpSpPr>
          <a:xfrm>
            <a:off x="4067255" y="2310828"/>
            <a:ext cx="4952828" cy="3460533"/>
            <a:chOff x="4067255" y="2310828"/>
            <a:chExt cx="4952828" cy="3460533"/>
          </a:xfrm>
        </p:grpSpPr>
        <p:grpSp>
          <p:nvGrpSpPr>
            <p:cNvPr id="6" name="Group 5"/>
            <p:cNvGrpSpPr/>
            <p:nvPr/>
          </p:nvGrpSpPr>
          <p:grpSpPr>
            <a:xfrm>
              <a:off x="4826131" y="2848731"/>
              <a:ext cx="2166672" cy="2166672"/>
              <a:chOff x="3732028" y="3657600"/>
              <a:chExt cx="1828800" cy="1828800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3732028" y="3657600"/>
                <a:ext cx="1828800" cy="1828800"/>
              </a:xfrm>
              <a:prstGeom prst="ellipse">
                <a:avLst/>
              </a:prstGeom>
              <a:gradFill flip="none" rotWithShape="1">
                <a:gsLst>
                  <a:gs pos="15000">
                    <a:schemeClr val="accent1">
                      <a:lumMod val="0"/>
                      <a:lumOff val="100000"/>
                    </a:schemeClr>
                  </a:gs>
                  <a:gs pos="41000">
                    <a:schemeClr val="accent1">
                      <a:lumMod val="40000"/>
                      <a:lumOff val="60000"/>
                    </a:schemeClr>
                  </a:gs>
                  <a:gs pos="6000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lumMod val="50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914908" y="3840480"/>
                <a:ext cx="1463040" cy="1463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Embryo</a:t>
                </a:r>
                <a:endParaRPr lang="en-US" dirty="0"/>
              </a:p>
            </p:txBody>
          </p:sp>
        </p:grpSp>
        <p:cxnSp>
          <p:nvCxnSpPr>
            <p:cNvPr id="9" name="Straight Arrow Connector 8"/>
            <p:cNvCxnSpPr/>
            <p:nvPr/>
          </p:nvCxnSpPr>
          <p:spPr>
            <a:xfrm flipV="1">
              <a:off x="4429535" y="2848731"/>
              <a:ext cx="0" cy="2035804"/>
            </a:xfrm>
            <a:prstGeom prst="straightConnector1">
              <a:avLst/>
            </a:prstGeom>
            <a:ln w="63500">
              <a:gradFill>
                <a:gsLst>
                  <a:gs pos="0">
                    <a:schemeClr val="accent1">
                      <a:lumMod val="50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5400000" scaled="1"/>
              </a:gra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105573" y="4882993"/>
              <a:ext cx="612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High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149559" y="2480941"/>
              <a:ext cx="568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Low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56624" y="4856059"/>
              <a:ext cx="133882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</a:rPr>
                <a:t>Type 1</a:t>
              </a:r>
            </a:p>
            <a:p>
              <a:r>
                <a:rPr lang="en-US" dirty="0" smtClean="0">
                  <a:solidFill>
                    <a:schemeClr val="accent2"/>
                  </a:solidFill>
                </a:rPr>
                <a:t>(m</a:t>
              </a:r>
              <a:r>
                <a:rPr lang="en-US" dirty="0" smtClean="0">
                  <a:solidFill>
                    <a:schemeClr val="accent2"/>
                  </a:solidFill>
                </a:rPr>
                <a:t>esoderm)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156624" y="3520361"/>
              <a:ext cx="17947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4"/>
                  </a:solidFill>
                </a:rPr>
                <a:t>Type 2</a:t>
              </a:r>
            </a:p>
            <a:p>
              <a:r>
                <a:rPr lang="en-US" dirty="0" smtClean="0">
                  <a:solidFill>
                    <a:schemeClr val="accent4"/>
                  </a:solidFill>
                </a:rPr>
                <a:t>(</a:t>
              </a:r>
              <a:r>
                <a:rPr lang="en-US" dirty="0" err="1" smtClean="0">
                  <a:solidFill>
                    <a:schemeClr val="accent4"/>
                  </a:solidFill>
                </a:rPr>
                <a:t>n</a:t>
              </a:r>
              <a:r>
                <a:rPr lang="en-US" dirty="0" err="1" smtClean="0">
                  <a:solidFill>
                    <a:schemeClr val="accent4"/>
                  </a:solidFill>
                </a:rPr>
                <a:t>euroectoderm</a:t>
              </a:r>
              <a:r>
                <a:rPr lang="en-US" dirty="0" smtClean="0">
                  <a:solidFill>
                    <a:schemeClr val="accent4"/>
                  </a:solidFill>
                </a:rPr>
                <a:t>)</a:t>
              </a:r>
              <a:endParaRPr lang="en-US" dirty="0">
                <a:solidFill>
                  <a:schemeClr val="accent4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56624" y="2310828"/>
              <a:ext cx="18634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6"/>
                  </a:solidFill>
                </a:rPr>
                <a:t>Type 3</a:t>
              </a:r>
            </a:p>
            <a:p>
              <a:r>
                <a:rPr lang="en-US" dirty="0" smtClean="0">
                  <a:solidFill>
                    <a:schemeClr val="accent6"/>
                  </a:solidFill>
                </a:rPr>
                <a:t>(dorsal ectoderm)</a:t>
              </a:r>
              <a:endParaRPr lang="en-US" dirty="0">
                <a:solidFill>
                  <a:schemeClr val="accent6"/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662307" y="2684907"/>
              <a:ext cx="2494320" cy="2494318"/>
              <a:chOff x="4080759" y="2028684"/>
              <a:chExt cx="3657603" cy="3657600"/>
            </a:xfrm>
          </p:grpSpPr>
          <p:sp>
            <p:nvSpPr>
              <p:cNvPr id="16" name="Arc 15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6776737"/>
                  <a:gd name="adj2" fmla="val 19795885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7" name="Arc 16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2989254"/>
                  <a:gd name="adj2" fmla="val 7678429"/>
                </a:avLst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Arc 17"/>
              <p:cNvSpPr/>
              <p:nvPr/>
            </p:nvSpPr>
            <p:spPr>
              <a:xfrm>
                <a:off x="4080762" y="2028684"/>
                <a:ext cx="3657600" cy="3657600"/>
              </a:xfrm>
              <a:prstGeom prst="arc">
                <a:avLst>
                  <a:gd name="adj1" fmla="val 19765346"/>
                  <a:gd name="adj2" fmla="val 3019557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Arc 18"/>
              <p:cNvSpPr/>
              <p:nvPr/>
            </p:nvSpPr>
            <p:spPr>
              <a:xfrm>
                <a:off x="4080761" y="2028684"/>
                <a:ext cx="3657600" cy="3657600"/>
              </a:xfrm>
              <a:prstGeom prst="arc">
                <a:avLst>
                  <a:gd name="adj1" fmla="val 7682220"/>
                  <a:gd name="adj2" fmla="val 12527983"/>
                </a:avLst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Arc 19"/>
              <p:cNvSpPr/>
              <p:nvPr/>
            </p:nvSpPr>
            <p:spPr>
              <a:xfrm>
                <a:off x="4080760" y="2028684"/>
                <a:ext cx="3657600" cy="3657600"/>
              </a:xfrm>
              <a:prstGeom prst="arc">
                <a:avLst>
                  <a:gd name="adj1" fmla="val 12535813"/>
                  <a:gd name="adj2" fmla="val 15559981"/>
                </a:avLst>
              </a:prstGeom>
              <a:ln w="508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>
                <a:off x="4080759" y="2028684"/>
                <a:ext cx="3657600" cy="3657600"/>
              </a:xfrm>
              <a:prstGeom prst="arc">
                <a:avLst>
                  <a:gd name="adj1" fmla="val 15540647"/>
                  <a:gd name="adj2" fmla="val 16810036"/>
                </a:avLst>
              </a:prstGeom>
              <a:ln w="508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 rot="16200000">
              <a:off x="3472252" y="3718091"/>
              <a:ext cx="15593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Nuclear Dorsal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85004" y="3539922"/>
              <a:ext cx="14489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Embryo</a:t>
              </a:r>
            </a:p>
            <a:p>
              <a:pPr algn="ctr"/>
              <a:r>
                <a:rPr lang="en-US" dirty="0" smtClean="0"/>
                <a:t>Cross-Section</a:t>
              </a:r>
              <a:endParaRPr lang="en-US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436507" y="5402029"/>
              <a:ext cx="5116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sna</a:t>
              </a:r>
              <a:endParaRPr lang="en-US" i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36507" y="4117395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/>
                <a:t>rho</a:t>
              </a:r>
              <a:endParaRPr lang="en-US" i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403486" y="2869428"/>
              <a:ext cx="9685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err="1" smtClean="0"/>
                <a:t>zen</a:t>
              </a:r>
              <a:r>
                <a:rPr lang="en-US" i="1" dirty="0" smtClean="0"/>
                <a:t>, </a:t>
              </a:r>
              <a:r>
                <a:rPr lang="en-US" i="1" dirty="0" err="1" smtClean="0"/>
                <a:t>dpp</a:t>
              </a:r>
              <a:endParaRPr lang="en-US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92564" y="2478761"/>
            <a:ext cx="2743934" cy="1893076"/>
            <a:chOff x="292564" y="2478761"/>
            <a:chExt cx="2743934" cy="1893076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92564" y="3929157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 flipV="1">
              <a:off x="694562" y="387893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94562" y="3370681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1811407" y="2478761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 rot="2873633">
              <a:off x="250017" y="3091624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9007" y="4002505"/>
              <a:ext cx="563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VAR</a:t>
              </a:r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92564" y="4437368"/>
            <a:ext cx="2743934" cy="1491871"/>
            <a:chOff x="292564" y="4437368"/>
            <a:chExt cx="2743934" cy="1491871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2564" y="5502390"/>
              <a:ext cx="2743934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/>
            <p:cNvSpPr/>
            <p:nvPr/>
          </p:nvSpPr>
          <p:spPr>
            <a:xfrm flipV="1">
              <a:off x="694562" y="5452163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94562" y="4943914"/>
              <a:ext cx="558476" cy="5584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mtClean="0"/>
                <a:t>Dl</a:t>
              </a:r>
              <a:endParaRPr 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51409" y="5559907"/>
              <a:ext cx="11835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AT-rich region</a:t>
              </a:r>
              <a:endParaRPr lang="en-US" sz="1400" dirty="0"/>
            </a:p>
          </p:txBody>
        </p:sp>
        <p:sp>
          <p:nvSpPr>
            <p:cNvPr id="34" name="Rectangle 33"/>
            <p:cNvSpPr/>
            <p:nvPr/>
          </p:nvSpPr>
          <p:spPr>
            <a:xfrm flipV="1">
              <a:off x="1579042" y="5459452"/>
              <a:ext cx="1054839" cy="8587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1136467" y="4976126"/>
              <a:ext cx="528090" cy="561914"/>
            </a:xfrm>
            <a:prstGeom prst="roundRect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Dri</a:t>
              </a:r>
              <a:r>
                <a:rPr lang="en-US" sz="1400" dirty="0" smtClean="0"/>
                <a:t>/Ct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 rot="2873633">
              <a:off x="277743" y="4718502"/>
              <a:ext cx="8700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PTLSNLLS</a:t>
              </a:r>
              <a:endParaRPr lang="en-US" sz="1400" dirty="0"/>
            </a:p>
          </p:txBody>
        </p:sp>
        <p:sp>
          <p:nvSpPr>
            <p:cNvPr id="38" name="Oval 37"/>
            <p:cNvSpPr/>
            <p:nvPr/>
          </p:nvSpPr>
          <p:spPr>
            <a:xfrm>
              <a:off x="512034" y="4670953"/>
              <a:ext cx="923531" cy="340822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Gro</a:t>
              </a:r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85040" y="5559907"/>
              <a:ext cx="566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VRR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376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71893" y="4988769"/>
            <a:ext cx="3129604" cy="643235"/>
            <a:chOff x="371893" y="4988769"/>
            <a:chExt cx="3129604" cy="643235"/>
          </a:xfrm>
        </p:grpSpPr>
        <p:cxnSp>
          <p:nvCxnSpPr>
            <p:cNvPr id="61" name="Straight Connector 60"/>
            <p:cNvCxnSpPr/>
            <p:nvPr/>
          </p:nvCxnSpPr>
          <p:spPr>
            <a:xfrm flipV="1">
              <a:off x="371893" y="5551236"/>
              <a:ext cx="1715445" cy="6884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2752327" y="526463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>
              <a:off x="2737369" y="528756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328268" y="555812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942898" y="5494670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H="1">
              <a:off x="2225944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H="1">
              <a:off x="1986837" y="547046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1088864" y="4988769"/>
              <a:ext cx="570784" cy="570784"/>
            </a:xfrm>
            <a:prstGeom prst="ellipse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TF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002087" y="5410515"/>
            <a:ext cx="3966484" cy="1116085"/>
            <a:chOff x="4002087" y="5410515"/>
            <a:chExt cx="3966484" cy="1116085"/>
          </a:xfrm>
        </p:grpSpPr>
        <p:sp>
          <p:nvSpPr>
            <p:cNvPr id="70" name="Right Arrow 69"/>
            <p:cNvSpPr/>
            <p:nvPr/>
          </p:nvSpPr>
          <p:spPr>
            <a:xfrm rot="1800000">
              <a:off x="4002087" y="5864629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4838967" y="5410515"/>
              <a:ext cx="3129604" cy="1116085"/>
              <a:chOff x="4838967" y="5410515"/>
              <a:chExt cx="3129604" cy="1116085"/>
            </a:xfrm>
          </p:grpSpPr>
          <p:cxnSp>
            <p:nvCxnSpPr>
              <p:cNvPr id="82" name="Straight Connector 81"/>
              <p:cNvCxnSpPr/>
              <p:nvPr/>
            </p:nvCxnSpPr>
            <p:spPr>
              <a:xfrm flipV="1">
                <a:off x="4838967" y="6445832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7219401" y="6159231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83"/>
              <p:cNvCxnSpPr/>
              <p:nvPr/>
            </p:nvCxnSpPr>
            <p:spPr>
              <a:xfrm>
                <a:off x="7204443" y="6182162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95342" y="6452716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Rectangle 85"/>
              <p:cNvSpPr/>
              <p:nvPr/>
            </p:nvSpPr>
            <p:spPr>
              <a:xfrm>
                <a:off x="5409972" y="6389266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 flipH="1">
                <a:off x="6693018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>
                <a:off x="6453911" y="6365060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TextBox 88"/>
              <p:cNvSpPr txBox="1"/>
              <p:nvPr/>
            </p:nvSpPr>
            <p:spPr>
              <a:xfrm>
                <a:off x="7492607" y="5981545"/>
                <a:ext cx="475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  <p:grpSp>
            <p:nvGrpSpPr>
              <p:cNvPr id="92" name="Group 91"/>
              <p:cNvGrpSpPr/>
              <p:nvPr/>
            </p:nvGrpSpPr>
            <p:grpSpPr>
              <a:xfrm>
                <a:off x="5693968" y="5410515"/>
                <a:ext cx="1772246" cy="648408"/>
                <a:chOff x="3573230" y="3124668"/>
                <a:chExt cx="1772246" cy="648408"/>
              </a:xfrm>
            </p:grpSpPr>
            <p:sp>
              <p:nvSpPr>
                <p:cNvPr id="93" name="Arc 92"/>
                <p:cNvSpPr/>
                <p:nvPr/>
              </p:nvSpPr>
              <p:spPr>
                <a:xfrm>
                  <a:off x="3573230" y="3124668"/>
                  <a:ext cx="1639249" cy="648408"/>
                </a:xfrm>
                <a:prstGeom prst="arc">
                  <a:avLst>
                    <a:gd name="adj1" fmla="val 10794464"/>
                    <a:gd name="adj2" fmla="val 21473582"/>
                  </a:avLst>
                </a:prstGeom>
                <a:ln w="25400" cap="sq">
                  <a:solidFill>
                    <a:schemeClr val="bg1">
                      <a:lumMod val="50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>
                  <a:off x="5076205" y="3427597"/>
                  <a:ext cx="269271" cy="0"/>
                </a:xfrm>
                <a:prstGeom prst="line">
                  <a:avLst/>
                </a:prstGeom>
                <a:ln w="254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/>
              <p:cNvSpPr/>
              <p:nvPr/>
            </p:nvSpPr>
            <p:spPr>
              <a:xfrm>
                <a:off x="5419350" y="5877452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5242976" y="5702561"/>
                <a:ext cx="923531" cy="340822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Co-R</a:t>
                </a:r>
                <a:endParaRPr lang="en-US" dirty="0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4035890" y="3899413"/>
            <a:ext cx="3935403" cy="1126453"/>
            <a:chOff x="4035890" y="3899413"/>
            <a:chExt cx="3935403" cy="1126453"/>
          </a:xfrm>
        </p:grpSpPr>
        <p:sp>
          <p:nvSpPr>
            <p:cNvPr id="69" name="Right Arrow 68"/>
            <p:cNvSpPr/>
            <p:nvPr/>
          </p:nvSpPr>
          <p:spPr>
            <a:xfrm rot="19800000">
              <a:off x="4035890" y="4654107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4841689" y="3899413"/>
              <a:ext cx="3129604" cy="1089356"/>
              <a:chOff x="4841689" y="3899413"/>
              <a:chExt cx="3129604" cy="1089356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4841689" y="4908001"/>
                <a:ext cx="1715445" cy="6884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7222123" y="4621400"/>
                <a:ext cx="0" cy="308542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/>
              <p:nvPr/>
            </p:nvCxnSpPr>
            <p:spPr>
              <a:xfrm>
                <a:off x="7207165" y="4644331"/>
                <a:ext cx="308542" cy="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6798064" y="4914885"/>
                <a:ext cx="1173229" cy="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Rectangle 74"/>
              <p:cNvSpPr/>
              <p:nvPr/>
            </p:nvSpPr>
            <p:spPr>
              <a:xfrm>
                <a:off x="5412694" y="4851435"/>
                <a:ext cx="567997" cy="8587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 flipH="1">
                <a:off x="6695740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>
                <a:off x="6456633" y="4827229"/>
                <a:ext cx="200310" cy="161540"/>
              </a:xfrm>
              <a:prstGeom prst="line">
                <a:avLst/>
              </a:prstGeom>
              <a:ln w="635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/>
              <p:cNvSpPr txBox="1"/>
              <p:nvPr/>
            </p:nvSpPr>
            <p:spPr>
              <a:xfrm>
                <a:off x="7495329" y="4443714"/>
                <a:ext cx="458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  <p:sp>
            <p:nvSpPr>
              <p:cNvPr id="81" name="Arc 80"/>
              <p:cNvSpPr/>
              <p:nvPr/>
            </p:nvSpPr>
            <p:spPr>
              <a:xfrm>
                <a:off x="5696690" y="3899413"/>
                <a:ext cx="1639249" cy="648408"/>
              </a:xfrm>
              <a:prstGeom prst="arc">
                <a:avLst>
                  <a:gd name="adj1" fmla="val 10794464"/>
                  <a:gd name="adj2" fmla="val 181503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5395557" y="4341978"/>
                <a:ext cx="570784" cy="570784"/>
              </a:xfrm>
              <a:prstGeom prst="ellipse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dirty="0" smtClean="0"/>
                  <a:t>TF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5219183" y="4193080"/>
                <a:ext cx="923531" cy="340822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Co-A</a:t>
                </a:r>
                <a:endParaRPr lang="en-US" dirty="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481207" y="2274176"/>
            <a:ext cx="3692939" cy="806798"/>
            <a:chOff x="481207" y="2274176"/>
            <a:chExt cx="3692939" cy="806798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481207" y="3000205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3424976" y="2713605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410018" y="2736536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000917" y="3007090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176027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 flipV="1">
              <a:off x="836741" y="2957266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2898593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2659486" y="2919434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Arc 40"/>
            <p:cNvSpPr/>
            <p:nvPr/>
          </p:nvSpPr>
          <p:spPr>
            <a:xfrm>
              <a:off x="2049230" y="2274176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698182" y="2535919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1776883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1595774" y="227630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Co-A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383835" y="1898905"/>
            <a:ext cx="4253435" cy="1184845"/>
            <a:chOff x="4383835" y="1898905"/>
            <a:chExt cx="4253435" cy="1184845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4944331" y="3002981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888100" y="2716381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7873142" y="2739312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464041" y="3009866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22339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V="1">
              <a:off x="5299865" y="2960042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7361717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7122610" y="2922210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/>
            <p:cNvSpPr/>
            <p:nvPr/>
          </p:nvSpPr>
          <p:spPr>
            <a:xfrm>
              <a:off x="6512354" y="2276952"/>
              <a:ext cx="1355250" cy="602321"/>
            </a:xfrm>
            <a:prstGeom prst="arc">
              <a:avLst>
                <a:gd name="adj1" fmla="val 10794464"/>
                <a:gd name="adj2" fmla="val 0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161306" y="2538695"/>
              <a:ext cx="458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161306" y="2538695"/>
              <a:ext cx="4759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Off</a:t>
              </a:r>
              <a:endParaRPr lang="en-US" dirty="0"/>
            </a:p>
          </p:txBody>
        </p:sp>
        <p:grpSp>
          <p:nvGrpSpPr>
            <p:cNvPr id="57" name="Group 56"/>
            <p:cNvGrpSpPr/>
            <p:nvPr/>
          </p:nvGrpSpPr>
          <p:grpSpPr>
            <a:xfrm>
              <a:off x="5583861" y="1898905"/>
              <a:ext cx="1772246" cy="648408"/>
              <a:chOff x="3573230" y="3124668"/>
              <a:chExt cx="1772246" cy="648408"/>
            </a:xfrm>
          </p:grpSpPr>
          <p:sp>
            <p:nvSpPr>
              <p:cNvPr id="58" name="Arc 57"/>
              <p:cNvSpPr/>
              <p:nvPr/>
            </p:nvSpPr>
            <p:spPr>
              <a:xfrm>
                <a:off x="3573230" y="3124668"/>
                <a:ext cx="1639249" cy="648408"/>
              </a:xfrm>
              <a:prstGeom prst="arc">
                <a:avLst>
                  <a:gd name="adj1" fmla="val 10794464"/>
                  <a:gd name="adj2" fmla="val 21473582"/>
                </a:avLst>
              </a:prstGeom>
              <a:ln w="25400" cap="sq">
                <a:solidFill>
                  <a:schemeClr val="bg1">
                    <a:lumMod val="50000"/>
                  </a:schemeClr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59" name="Straight Connector 58"/>
              <p:cNvCxnSpPr/>
              <p:nvPr/>
            </p:nvCxnSpPr>
            <p:spPr>
              <a:xfrm>
                <a:off x="5076205" y="3427597"/>
                <a:ext cx="269271" cy="0"/>
              </a:xfrm>
              <a:prstGeom prst="line">
                <a:avLst/>
              </a:prstGeom>
              <a:ln w="254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ight Arrow 59"/>
            <p:cNvSpPr/>
            <p:nvPr/>
          </p:nvSpPr>
          <p:spPr>
            <a:xfrm>
              <a:off x="4383835" y="2389456"/>
              <a:ext cx="414528" cy="371759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6236780" y="2436306"/>
              <a:ext cx="570784" cy="57078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/>
                <a:t>A</a:t>
              </a:r>
              <a:endParaRPr lang="en-US" dirty="0"/>
            </a:p>
          </p:txBody>
        </p:sp>
        <p:sp>
          <p:nvSpPr>
            <p:cNvPr id="100" name="Oval 99"/>
            <p:cNvSpPr/>
            <p:nvPr/>
          </p:nvSpPr>
          <p:spPr>
            <a:xfrm>
              <a:off x="5297076" y="2436306"/>
              <a:ext cx="570784" cy="570784"/>
            </a:xfrm>
            <a:prstGeom prst="ellipse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R</a:t>
              </a:r>
              <a:endParaRPr lang="en-US" dirty="0"/>
            </a:p>
          </p:txBody>
        </p:sp>
        <p:sp>
          <p:nvSpPr>
            <p:cNvPr id="54" name="Oval 53"/>
            <p:cNvSpPr/>
            <p:nvPr/>
          </p:nvSpPr>
          <p:spPr>
            <a:xfrm>
              <a:off x="5120702" y="2275122"/>
              <a:ext cx="923531" cy="34082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Co-R</a:t>
              </a:r>
              <a:endParaRPr lang="en-US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6060406" y="2271014"/>
              <a:ext cx="923531" cy="3408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/>
                <a:t>Co-A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  <p:sp>
        <p:nvSpPr>
          <p:cNvPr id="7" name="Rectangle 6"/>
          <p:cNvSpPr/>
          <p:nvPr/>
        </p:nvSpPr>
        <p:spPr>
          <a:xfrm>
            <a:off x="4753366" y="3748482"/>
            <a:ext cx="177800" cy="1143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31166" y="36209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  <p:sp>
        <p:nvSpPr>
          <p:cNvPr id="6" name="TextBox 5"/>
          <p:cNvSpPr txBox="1"/>
          <p:nvPr/>
        </p:nvSpPr>
        <p:spPr>
          <a:xfrm>
            <a:off x="5633358" y="41801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44427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95417" y="4408714"/>
            <a:ext cx="56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VAR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17"/>
          <a:stretch/>
        </p:blipFill>
        <p:spPr>
          <a:xfrm>
            <a:off x="885436" y="1690689"/>
            <a:ext cx="5956236" cy="42650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55271" y="6309359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5435" y="5934670"/>
            <a:ext cx="71593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Conclusion: Recruitment is not sufficient for Groucho-mediated </a:t>
            </a:r>
            <a:r>
              <a:rPr lang="en-US" dirty="0" smtClean="0"/>
              <a:t>repression</a:t>
            </a:r>
          </a:p>
          <a:p>
            <a:r>
              <a:rPr lang="en-US" dirty="0" smtClean="0"/>
              <a:t>A post-Gro recruitment must determine Dorsal activation or repression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31" t="37213" b="42113"/>
          <a:stretch/>
        </p:blipFill>
        <p:spPr>
          <a:xfrm>
            <a:off x="6841672" y="2824843"/>
            <a:ext cx="2317426" cy="145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</a:t>
            </a: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What are the targets of Gro-mediated repression?</a:t>
            </a:r>
          </a:p>
          <a:p>
            <a:pPr lvl="1"/>
            <a:r>
              <a:rPr lang="en-US" dirty="0" smtClean="0"/>
              <a:t>Is Groucho a dedicated repressor?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roucho repression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associated with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paused RNA PolII?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Expression profiling of embryos with varying Groucho dosages</a:t>
            </a:r>
            <a:endParaRPr lang="en-US" dirty="0"/>
          </a:p>
        </p:txBody>
      </p:sp>
      <p:sp>
        <p:nvSpPr>
          <p:cNvPr id="5" name="Process 4"/>
          <p:cNvSpPr/>
          <p:nvPr/>
        </p:nvSpPr>
        <p:spPr>
          <a:xfrm>
            <a:off x="1226774" y="2649791"/>
            <a:ext cx="1884556" cy="518459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wild-type</a:t>
            </a:r>
            <a:endParaRPr lang="en-US"/>
          </a:p>
        </p:txBody>
      </p:sp>
      <p:sp>
        <p:nvSpPr>
          <p:cNvPr id="6" name="Process 5"/>
          <p:cNvSpPr/>
          <p:nvPr/>
        </p:nvSpPr>
        <p:spPr>
          <a:xfrm>
            <a:off x="3570152" y="2668912"/>
            <a:ext cx="1884556" cy="518459"/>
          </a:xfrm>
          <a:prstGeom prst="flowChartProcess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</a:t>
            </a:r>
          </a:p>
          <a:p>
            <a:pPr algn="ctr"/>
            <a:r>
              <a:rPr lang="en-US" dirty="0" smtClean="0"/>
              <a:t>loss-of-function</a:t>
            </a:r>
            <a:endParaRPr lang="en-US" dirty="0"/>
          </a:p>
        </p:txBody>
      </p:sp>
      <p:sp>
        <p:nvSpPr>
          <p:cNvPr id="7" name="Process 6"/>
          <p:cNvSpPr/>
          <p:nvPr/>
        </p:nvSpPr>
        <p:spPr>
          <a:xfrm>
            <a:off x="6534071" y="2668912"/>
            <a:ext cx="941832" cy="518459"/>
          </a:xfrm>
          <a:prstGeom prst="flowChartProcess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5592239" y="2668912"/>
            <a:ext cx="941832" cy="518459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33018" y="2604975"/>
            <a:ext cx="160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Gro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overexpression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Process 9"/>
          <p:cNvSpPr/>
          <p:nvPr/>
        </p:nvSpPr>
        <p:spPr>
          <a:xfrm>
            <a:off x="3570152" y="3627073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Transcriptome</a:t>
            </a:r>
            <a:endParaRPr lang="en-US" dirty="0"/>
          </a:p>
        </p:txBody>
      </p:sp>
      <p:sp>
        <p:nvSpPr>
          <p:cNvPr id="11" name="Process 10"/>
          <p:cNvSpPr/>
          <p:nvPr/>
        </p:nvSpPr>
        <p:spPr>
          <a:xfrm>
            <a:off x="1226774" y="3627072"/>
            <a:ext cx="1884556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Transcriptome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6200000">
            <a:off x="3186718" y="3656889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2015028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6384253" y="3168250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4353664" y="317781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369003" y="4145531"/>
            <a:ext cx="308047" cy="45882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rocess 16"/>
          <p:cNvSpPr/>
          <p:nvPr/>
        </p:nvSpPr>
        <p:spPr>
          <a:xfrm>
            <a:off x="3570152" y="4604350"/>
            <a:ext cx="3905751" cy="518459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Differentially expressed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37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02082" y="596364"/>
            <a:ext cx="2860873" cy="6261636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64" b="8834"/>
          <a:stretch/>
        </p:blipFill>
        <p:spPr>
          <a:xfrm>
            <a:off x="628650" y="1518557"/>
            <a:ext cx="5634338" cy="44186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84" t="45581" r="4700" b="43013"/>
          <a:stretch/>
        </p:blipFill>
        <p:spPr>
          <a:xfrm>
            <a:off x="5217449" y="2079228"/>
            <a:ext cx="976272" cy="749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8000000">
            <a:off x="852032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18000000">
            <a:off x="1344111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18000000">
            <a:off x="1858632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8000000">
            <a:off x="253949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8000000">
            <a:off x="303156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000000">
            <a:off x="354609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8000000">
            <a:off x="4216760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 rot="18000000">
            <a:off x="4708839" y="6219882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000000">
            <a:off x="5223360" y="62004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6.5 - 9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359080" y="5396117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562" y="4262608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415891" y="4527110"/>
            <a:ext cx="95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 </a:t>
            </a:r>
            <a:r>
              <a:rPr lang="en-US" i="1" smtClean="0"/>
              <a:t>score </a:t>
            </a:r>
            <a:r>
              <a:rPr lang="en-US" smtClean="0"/>
              <a:t>= </a:t>
            </a:r>
            <a:endParaRPr lang="en-US" dirty="0"/>
          </a:p>
        </p:txBody>
      </p:sp>
      <p:sp>
        <p:nvSpPr>
          <p:cNvPr id="22" name="Down Arrow 21"/>
          <p:cNvSpPr/>
          <p:nvPr/>
        </p:nvSpPr>
        <p:spPr>
          <a:xfrm>
            <a:off x="2609311" y="275027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>
            <a:off x="2609311" y="3883785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>
            <a:off x="2609311" y="5017294"/>
            <a:ext cx="308047" cy="378823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Gro-occupied genes are enriched for repressed targets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4413504" y="2523744"/>
            <a:ext cx="4725885" cy="3732668"/>
            <a:chOff x="4413504" y="2523744"/>
            <a:chExt cx="4725885" cy="3732668"/>
          </a:xfrm>
        </p:grpSpPr>
        <p:sp>
          <p:nvSpPr>
            <p:cNvPr id="25" name="Right Bracket 24"/>
            <p:cNvSpPr/>
            <p:nvPr/>
          </p:nvSpPr>
          <p:spPr>
            <a:xfrm>
              <a:off x="4413504" y="2523744"/>
              <a:ext cx="48768" cy="3243819"/>
            </a:xfrm>
            <a:prstGeom prst="rightBracket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>
              <a:stCxn id="25" idx="2"/>
            </p:cNvCxnSpPr>
            <p:nvPr/>
          </p:nvCxnSpPr>
          <p:spPr>
            <a:xfrm flipV="1">
              <a:off x="4462272" y="4145280"/>
              <a:ext cx="512064" cy="374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/>
            <p:cNvGrpSpPr/>
            <p:nvPr/>
          </p:nvGrpSpPr>
          <p:grpSpPr>
            <a:xfrm>
              <a:off x="5350939" y="3611309"/>
              <a:ext cx="2639263" cy="1069288"/>
              <a:chOff x="5350939" y="3800439"/>
              <a:chExt cx="2639263" cy="1069288"/>
            </a:xfrm>
          </p:grpSpPr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3193" y="3800439"/>
                <a:ext cx="2637009" cy="1069288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644" t="59767" r="143"/>
              <a:stretch/>
            </p:blipFill>
            <p:spPr>
              <a:xfrm>
                <a:off x="7087994" y="4439524"/>
                <a:ext cx="902208" cy="430203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307" r="56964"/>
              <a:stretch/>
            </p:blipFill>
            <p:spPr>
              <a:xfrm>
                <a:off x="5350939" y="4439524"/>
                <a:ext cx="1134869" cy="424431"/>
              </a:xfrm>
              <a:prstGeom prst="rect">
                <a:avLst/>
              </a:prstGeom>
            </p:spPr>
          </p:pic>
        </p:grpSp>
        <p:cxnSp>
          <p:nvCxnSpPr>
            <p:cNvPr id="40" name="Straight Connector 39"/>
            <p:cNvCxnSpPr/>
            <p:nvPr/>
          </p:nvCxnSpPr>
          <p:spPr>
            <a:xfrm>
              <a:off x="5082569" y="6175643"/>
              <a:ext cx="2278780" cy="1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8026338" y="5889043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8011380" y="5911974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602279" y="6182528"/>
              <a:ext cx="1173229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636163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V="1">
              <a:off x="5438103" y="6132704"/>
              <a:ext cx="567997" cy="858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46" name="Straight Connector 45"/>
            <p:cNvCxnSpPr/>
            <p:nvPr/>
          </p:nvCxnSpPr>
          <p:spPr>
            <a:xfrm flipH="1">
              <a:off x="7499955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7260848" y="6094872"/>
              <a:ext cx="200310" cy="16154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5584069" y="5899578"/>
              <a:ext cx="276063" cy="276063"/>
            </a:xfrm>
            <a:prstGeom prst="ellipse">
              <a:avLst/>
            </a:prstGeom>
            <a:solidFill>
              <a:schemeClr val="accent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299544" y="5711357"/>
              <a:ext cx="8398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On/Off</a:t>
              </a:r>
              <a:endParaRPr lang="en-US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07599" y="5905416"/>
              <a:ext cx="276063" cy="276063"/>
            </a:xfrm>
            <a:prstGeom prst="ellipse">
              <a:avLst/>
            </a:prstGeom>
            <a:solidFill>
              <a:schemeClr val="accent2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/>
                <a:t>A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79195" y="1629731"/>
            <a:ext cx="90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Embryo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  <a:p>
            <a:r>
              <a:rPr lang="en-US" b="1" i="1" dirty="0" smtClean="0"/>
              <a:t>Cell cycle</a:t>
            </a:r>
          </a:p>
          <a:p>
            <a:r>
              <a:rPr lang="en-US" b="1" i="1" dirty="0" smtClean="0"/>
              <a:t>   </a:t>
            </a:r>
            <a:r>
              <a:rPr lang="en-US" dirty="0" err="1" smtClean="0"/>
              <a:t>CycG</a:t>
            </a:r>
            <a:endParaRPr lang="en-US" b="1" i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be addressed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A genome-wide survey of Groucho in the early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embryo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Mechanism of long-range repression - 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preading vs. looping?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 recruitment sufficient for repression?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Identifying components of the Groucho gene regulatory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network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What are the targets of Gro-mediated repression?</a:t>
            </a:r>
          </a:p>
          <a:p>
            <a:pPr lvl="1"/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Is Groucho a dedicated repressor?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AutoNum type="arabicPeriod"/>
            </a:pPr>
            <a:r>
              <a:rPr lang="en-US" dirty="0" smtClean="0"/>
              <a:t>Is </a:t>
            </a:r>
            <a:r>
              <a:rPr lang="en-US" dirty="0"/>
              <a:t>G</a:t>
            </a:r>
            <a:r>
              <a:rPr lang="en-US" dirty="0" smtClean="0"/>
              <a:t>roucho repression </a:t>
            </a:r>
            <a:r>
              <a:rPr lang="en-US" dirty="0" smtClean="0"/>
              <a:t>associated with </a:t>
            </a:r>
            <a:r>
              <a:rPr lang="en-US" dirty="0" smtClean="0"/>
              <a:t>paused RNA PolII?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2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0494" y="2538662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29303" y="2562900"/>
            <a:ext cx="772160" cy="518160"/>
          </a:xfrm>
          <a:prstGeom prst="ellipse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NELF</a:t>
            </a:r>
            <a:endParaRPr lang="en-US" sz="1400" dirty="0"/>
          </a:p>
        </p:txBody>
      </p:sp>
      <p:sp>
        <p:nvSpPr>
          <p:cNvPr id="6" name="Off-page Connector 5"/>
          <p:cNvSpPr/>
          <p:nvPr/>
        </p:nvSpPr>
        <p:spPr>
          <a:xfrm rot="16200000">
            <a:off x="1918063" y="2715373"/>
            <a:ext cx="469804" cy="881743"/>
          </a:xfrm>
          <a:prstGeom prst="flowChartOffpageConnector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28650" y="3097841"/>
            <a:ext cx="308542" cy="308542"/>
            <a:chOff x="4427720" y="3051434"/>
            <a:chExt cx="308542" cy="308542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Connector 9"/>
          <p:cNvCxnSpPr/>
          <p:nvPr/>
        </p:nvCxnSpPr>
        <p:spPr>
          <a:xfrm>
            <a:off x="538864" y="3406383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11" idx="6"/>
          </p:cNvCxnSpPr>
          <p:nvPr/>
        </p:nvCxnSpPr>
        <p:spPr>
          <a:xfrm>
            <a:off x="2405788" y="3406383"/>
            <a:ext cx="1761057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712094" y="3252112"/>
            <a:ext cx="693694" cy="308542"/>
          </a:xfrm>
          <a:prstGeom prst="ellipse">
            <a:avLst/>
          </a:prstGeom>
          <a:solidFill>
            <a:schemeClr val="bg1"/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5289" y="2888312"/>
            <a:ext cx="65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Pol II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066844" y="3302977"/>
            <a:ext cx="1286403" cy="584404"/>
          </a:xfrm>
          <a:custGeom>
            <a:avLst/>
            <a:gdLst>
              <a:gd name="connsiteX0" fmla="*/ 1219200 w 1219200"/>
              <a:gd name="connsiteY0" fmla="*/ 107763 h 564963"/>
              <a:gd name="connsiteX1" fmla="*/ 990600 w 1219200"/>
              <a:gd name="connsiteY1" fmla="*/ 31563 h 564963"/>
              <a:gd name="connsiteX2" fmla="*/ 0 w 1219200"/>
              <a:gd name="connsiteY2" fmla="*/ 564963 h 564963"/>
              <a:gd name="connsiteX0" fmla="*/ 1219200 w 1219200"/>
              <a:gd name="connsiteY0" fmla="*/ 120035 h 577235"/>
              <a:gd name="connsiteX1" fmla="*/ 823886 w 1219200"/>
              <a:gd name="connsiteY1" fmla="*/ 28679 h 577235"/>
              <a:gd name="connsiteX2" fmla="*/ 0 w 1219200"/>
              <a:gd name="connsiteY2" fmla="*/ 577235 h 577235"/>
              <a:gd name="connsiteX0" fmla="*/ 1279823 w 1279823"/>
              <a:gd name="connsiteY0" fmla="*/ 112534 h 579837"/>
              <a:gd name="connsiteX1" fmla="*/ 823886 w 1279823"/>
              <a:gd name="connsiteY1" fmla="*/ 31281 h 579837"/>
              <a:gd name="connsiteX2" fmla="*/ 0 w 1279823"/>
              <a:gd name="connsiteY2" fmla="*/ 579837 h 579837"/>
              <a:gd name="connsiteX0" fmla="*/ 1279823 w 1279823"/>
              <a:gd name="connsiteY0" fmla="*/ 110063 h 577366"/>
              <a:gd name="connsiteX1" fmla="*/ 823886 w 1279823"/>
              <a:gd name="connsiteY1" fmla="*/ 28810 h 577366"/>
              <a:gd name="connsiteX2" fmla="*/ 0 w 1279823"/>
              <a:gd name="connsiteY2" fmla="*/ 577366 h 577366"/>
              <a:gd name="connsiteX0" fmla="*/ 1279823 w 1279823"/>
              <a:gd name="connsiteY0" fmla="*/ 105901 h 573204"/>
              <a:gd name="connsiteX1" fmla="*/ 778419 w 1279823"/>
              <a:gd name="connsiteY1" fmla="*/ 29700 h 573204"/>
              <a:gd name="connsiteX2" fmla="*/ 0 w 1279823"/>
              <a:gd name="connsiteY2" fmla="*/ 573204 h 573204"/>
              <a:gd name="connsiteX0" fmla="*/ 1279823 w 1279823"/>
              <a:gd name="connsiteY0" fmla="*/ 125725 h 593028"/>
              <a:gd name="connsiteX1" fmla="*/ 778419 w 1279823"/>
              <a:gd name="connsiteY1" fmla="*/ 49524 h 593028"/>
              <a:gd name="connsiteX2" fmla="*/ 0 w 1279823"/>
              <a:gd name="connsiteY2" fmla="*/ 593028 h 593028"/>
              <a:gd name="connsiteX0" fmla="*/ 1279823 w 1279823"/>
              <a:gd name="connsiteY0" fmla="*/ 119089 h 586392"/>
              <a:gd name="connsiteX1" fmla="*/ 778419 w 1279823"/>
              <a:gd name="connsiteY1" fmla="*/ 42888 h 586392"/>
              <a:gd name="connsiteX2" fmla="*/ 0 w 1279823"/>
              <a:gd name="connsiteY2" fmla="*/ 586392 h 586392"/>
              <a:gd name="connsiteX0" fmla="*/ 1279823 w 1279823"/>
              <a:gd name="connsiteY0" fmla="*/ 71159 h 538462"/>
              <a:gd name="connsiteX1" fmla="*/ 692536 w 1279823"/>
              <a:gd name="connsiteY1" fmla="*/ 60633 h 538462"/>
              <a:gd name="connsiteX2" fmla="*/ 0 w 1279823"/>
              <a:gd name="connsiteY2" fmla="*/ 538462 h 538462"/>
              <a:gd name="connsiteX0" fmla="*/ 1279823 w 1279823"/>
              <a:gd name="connsiteY0" fmla="*/ 84263 h 551566"/>
              <a:gd name="connsiteX1" fmla="*/ 692536 w 1279823"/>
              <a:gd name="connsiteY1" fmla="*/ 73737 h 551566"/>
              <a:gd name="connsiteX2" fmla="*/ 0 w 1279823"/>
              <a:gd name="connsiteY2" fmla="*/ 551566 h 551566"/>
              <a:gd name="connsiteX0" fmla="*/ 1279823 w 1279823"/>
              <a:gd name="connsiteY0" fmla="*/ 119695 h 586998"/>
              <a:gd name="connsiteX1" fmla="*/ 692536 w 1279823"/>
              <a:gd name="connsiteY1" fmla="*/ 109169 h 586998"/>
              <a:gd name="connsiteX2" fmla="*/ 0 w 1279823"/>
              <a:gd name="connsiteY2" fmla="*/ 586998 h 586998"/>
              <a:gd name="connsiteX0" fmla="*/ 1279823 w 1280993"/>
              <a:gd name="connsiteY0" fmla="*/ 127902 h 595205"/>
              <a:gd name="connsiteX1" fmla="*/ 692536 w 1280993"/>
              <a:gd name="connsiteY1" fmla="*/ 117376 h 595205"/>
              <a:gd name="connsiteX2" fmla="*/ 0 w 1280993"/>
              <a:gd name="connsiteY2" fmla="*/ 595205 h 595205"/>
              <a:gd name="connsiteX0" fmla="*/ 1279823 w 1280993"/>
              <a:gd name="connsiteY0" fmla="*/ 123708 h 591011"/>
              <a:gd name="connsiteX1" fmla="*/ 692536 w 1280993"/>
              <a:gd name="connsiteY1" fmla="*/ 113182 h 591011"/>
              <a:gd name="connsiteX2" fmla="*/ 0 w 1280993"/>
              <a:gd name="connsiteY2" fmla="*/ 591011 h 591011"/>
              <a:gd name="connsiteX0" fmla="*/ 1279823 w 1289641"/>
              <a:gd name="connsiteY0" fmla="*/ 115865 h 583168"/>
              <a:gd name="connsiteX1" fmla="*/ 692536 w 1289641"/>
              <a:gd name="connsiteY1" fmla="*/ 105339 h 583168"/>
              <a:gd name="connsiteX2" fmla="*/ 0 w 1289641"/>
              <a:gd name="connsiteY2" fmla="*/ 583168 h 583168"/>
              <a:gd name="connsiteX0" fmla="*/ 1279823 w 1289912"/>
              <a:gd name="connsiteY0" fmla="*/ 115865 h 583168"/>
              <a:gd name="connsiteX1" fmla="*/ 708720 w 1289912"/>
              <a:gd name="connsiteY1" fmla="*/ 105339 h 583168"/>
              <a:gd name="connsiteX2" fmla="*/ 0 w 1289912"/>
              <a:gd name="connsiteY2" fmla="*/ 583168 h 583168"/>
              <a:gd name="connsiteX0" fmla="*/ 1253510 w 1265443"/>
              <a:gd name="connsiteY0" fmla="*/ 53684 h 520987"/>
              <a:gd name="connsiteX1" fmla="*/ 708720 w 1265443"/>
              <a:gd name="connsiteY1" fmla="*/ 43158 h 520987"/>
              <a:gd name="connsiteX2" fmla="*/ 0 w 1265443"/>
              <a:gd name="connsiteY2" fmla="*/ 520987 h 520987"/>
              <a:gd name="connsiteX0" fmla="*/ 1253510 w 1253510"/>
              <a:gd name="connsiteY0" fmla="*/ 117100 h 584403"/>
              <a:gd name="connsiteX1" fmla="*/ 708720 w 1253510"/>
              <a:gd name="connsiteY1" fmla="*/ 106574 h 584403"/>
              <a:gd name="connsiteX2" fmla="*/ 0 w 1253510"/>
              <a:gd name="connsiteY2" fmla="*/ 584403 h 584403"/>
              <a:gd name="connsiteX0" fmla="*/ 1286403 w 1286403"/>
              <a:gd name="connsiteY0" fmla="*/ 117100 h 584403"/>
              <a:gd name="connsiteX1" fmla="*/ 708720 w 1286403"/>
              <a:gd name="connsiteY1" fmla="*/ 106574 h 584403"/>
              <a:gd name="connsiteX2" fmla="*/ 0 w 1286403"/>
              <a:gd name="connsiteY2" fmla="*/ 584403 h 584403"/>
              <a:gd name="connsiteX0" fmla="*/ 1286403 w 1286403"/>
              <a:gd name="connsiteY0" fmla="*/ 136278 h 603581"/>
              <a:gd name="connsiteX1" fmla="*/ 708720 w 1286403"/>
              <a:gd name="connsiteY1" fmla="*/ 125752 h 603581"/>
              <a:gd name="connsiteX2" fmla="*/ 0 w 1286403"/>
              <a:gd name="connsiteY2" fmla="*/ 603581 h 603581"/>
              <a:gd name="connsiteX0" fmla="*/ 1286403 w 1286403"/>
              <a:gd name="connsiteY0" fmla="*/ 117101 h 584404"/>
              <a:gd name="connsiteX1" fmla="*/ 708720 w 1286403"/>
              <a:gd name="connsiteY1" fmla="*/ 106575 h 584404"/>
              <a:gd name="connsiteX2" fmla="*/ 0 w 1286403"/>
              <a:gd name="connsiteY2" fmla="*/ 584404 h 58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403" h="584404">
                <a:moveTo>
                  <a:pt x="1286403" y="117101"/>
                </a:moveTo>
                <a:cubicBezTo>
                  <a:pt x="1098448" y="-93249"/>
                  <a:pt x="686297" y="28691"/>
                  <a:pt x="708720" y="106575"/>
                </a:cubicBezTo>
                <a:cubicBezTo>
                  <a:pt x="731143" y="184459"/>
                  <a:pt x="87086" y="500947"/>
                  <a:pt x="0" y="584404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1725289" y="244431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628650" y="5200262"/>
            <a:ext cx="308542" cy="308542"/>
            <a:chOff x="4427720" y="3051434"/>
            <a:chExt cx="308542" cy="30854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4445618" y="3051434"/>
              <a:ext cx="0" cy="308542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4427720" y="3084685"/>
              <a:ext cx="308542" cy="0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/>
          <p:cNvCxnSpPr/>
          <p:nvPr/>
        </p:nvCxnSpPr>
        <p:spPr>
          <a:xfrm>
            <a:off x="538864" y="5508804"/>
            <a:ext cx="362798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756083" y="4990733"/>
            <a:ext cx="2176697" cy="1468300"/>
            <a:chOff x="417139" y="4990733"/>
            <a:chExt cx="2176697" cy="1468300"/>
          </a:xfrm>
        </p:grpSpPr>
        <p:sp>
          <p:nvSpPr>
            <p:cNvPr id="21" name="Off-page Connector 20"/>
            <p:cNvSpPr/>
            <p:nvPr/>
          </p:nvSpPr>
          <p:spPr>
            <a:xfrm rot="16200000">
              <a:off x="1918063" y="4817794"/>
              <a:ext cx="469804" cy="881743"/>
            </a:xfrm>
            <a:prstGeom prst="flowChartOffpage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12094" y="5354533"/>
              <a:ext cx="693694" cy="308542"/>
            </a:xfrm>
            <a:prstGeom prst="ellipse">
              <a:avLst/>
            </a:prstGeom>
            <a:solidFill>
              <a:schemeClr val="bg1"/>
            </a:solidFill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25289" y="4990733"/>
              <a:ext cx="6586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chemeClr val="bg1"/>
                  </a:solidFill>
                </a:rPr>
                <a:t>Pol II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417139" y="5405585"/>
              <a:ext cx="1936108" cy="1053448"/>
            </a:xfrm>
            <a:custGeom>
              <a:avLst/>
              <a:gdLst>
                <a:gd name="connsiteX0" fmla="*/ 1219200 w 1219200"/>
                <a:gd name="connsiteY0" fmla="*/ 107763 h 564963"/>
                <a:gd name="connsiteX1" fmla="*/ 990600 w 1219200"/>
                <a:gd name="connsiteY1" fmla="*/ 31563 h 564963"/>
                <a:gd name="connsiteX2" fmla="*/ 0 w 1219200"/>
                <a:gd name="connsiteY2" fmla="*/ 564963 h 564963"/>
                <a:gd name="connsiteX0" fmla="*/ 1219200 w 1219200"/>
                <a:gd name="connsiteY0" fmla="*/ 120035 h 577235"/>
                <a:gd name="connsiteX1" fmla="*/ 823886 w 1219200"/>
                <a:gd name="connsiteY1" fmla="*/ 28679 h 577235"/>
                <a:gd name="connsiteX2" fmla="*/ 0 w 1219200"/>
                <a:gd name="connsiteY2" fmla="*/ 577235 h 577235"/>
                <a:gd name="connsiteX0" fmla="*/ 1279823 w 1279823"/>
                <a:gd name="connsiteY0" fmla="*/ 112534 h 579837"/>
                <a:gd name="connsiteX1" fmla="*/ 823886 w 1279823"/>
                <a:gd name="connsiteY1" fmla="*/ 31281 h 579837"/>
                <a:gd name="connsiteX2" fmla="*/ 0 w 1279823"/>
                <a:gd name="connsiteY2" fmla="*/ 579837 h 579837"/>
                <a:gd name="connsiteX0" fmla="*/ 1279823 w 1279823"/>
                <a:gd name="connsiteY0" fmla="*/ 110063 h 577366"/>
                <a:gd name="connsiteX1" fmla="*/ 823886 w 1279823"/>
                <a:gd name="connsiteY1" fmla="*/ 28810 h 577366"/>
                <a:gd name="connsiteX2" fmla="*/ 0 w 1279823"/>
                <a:gd name="connsiteY2" fmla="*/ 577366 h 577366"/>
                <a:gd name="connsiteX0" fmla="*/ 1279823 w 1279823"/>
                <a:gd name="connsiteY0" fmla="*/ 105901 h 573204"/>
                <a:gd name="connsiteX1" fmla="*/ 778419 w 1279823"/>
                <a:gd name="connsiteY1" fmla="*/ 29700 h 573204"/>
                <a:gd name="connsiteX2" fmla="*/ 0 w 1279823"/>
                <a:gd name="connsiteY2" fmla="*/ 573204 h 573204"/>
                <a:gd name="connsiteX0" fmla="*/ 1279823 w 1279823"/>
                <a:gd name="connsiteY0" fmla="*/ 125725 h 593028"/>
                <a:gd name="connsiteX1" fmla="*/ 778419 w 1279823"/>
                <a:gd name="connsiteY1" fmla="*/ 49524 h 593028"/>
                <a:gd name="connsiteX2" fmla="*/ 0 w 1279823"/>
                <a:gd name="connsiteY2" fmla="*/ 593028 h 593028"/>
                <a:gd name="connsiteX0" fmla="*/ 1279823 w 1279823"/>
                <a:gd name="connsiteY0" fmla="*/ 119089 h 586392"/>
                <a:gd name="connsiteX1" fmla="*/ 778419 w 1279823"/>
                <a:gd name="connsiteY1" fmla="*/ 42888 h 586392"/>
                <a:gd name="connsiteX2" fmla="*/ 0 w 1279823"/>
                <a:gd name="connsiteY2" fmla="*/ 586392 h 586392"/>
                <a:gd name="connsiteX0" fmla="*/ 1279823 w 1279823"/>
                <a:gd name="connsiteY0" fmla="*/ 71159 h 538462"/>
                <a:gd name="connsiteX1" fmla="*/ 692536 w 1279823"/>
                <a:gd name="connsiteY1" fmla="*/ 60633 h 538462"/>
                <a:gd name="connsiteX2" fmla="*/ 0 w 1279823"/>
                <a:gd name="connsiteY2" fmla="*/ 538462 h 538462"/>
                <a:gd name="connsiteX0" fmla="*/ 1279823 w 1279823"/>
                <a:gd name="connsiteY0" fmla="*/ 84263 h 551566"/>
                <a:gd name="connsiteX1" fmla="*/ 692536 w 1279823"/>
                <a:gd name="connsiteY1" fmla="*/ 73737 h 551566"/>
                <a:gd name="connsiteX2" fmla="*/ 0 w 1279823"/>
                <a:gd name="connsiteY2" fmla="*/ 551566 h 551566"/>
                <a:gd name="connsiteX0" fmla="*/ 1279823 w 1279823"/>
                <a:gd name="connsiteY0" fmla="*/ 119695 h 586998"/>
                <a:gd name="connsiteX1" fmla="*/ 692536 w 1279823"/>
                <a:gd name="connsiteY1" fmla="*/ 109169 h 586998"/>
                <a:gd name="connsiteX2" fmla="*/ 0 w 1279823"/>
                <a:gd name="connsiteY2" fmla="*/ 586998 h 586998"/>
                <a:gd name="connsiteX0" fmla="*/ 1279823 w 1280993"/>
                <a:gd name="connsiteY0" fmla="*/ 127902 h 595205"/>
                <a:gd name="connsiteX1" fmla="*/ 692536 w 1280993"/>
                <a:gd name="connsiteY1" fmla="*/ 117376 h 595205"/>
                <a:gd name="connsiteX2" fmla="*/ 0 w 1280993"/>
                <a:gd name="connsiteY2" fmla="*/ 595205 h 595205"/>
                <a:gd name="connsiteX0" fmla="*/ 1279823 w 1280993"/>
                <a:gd name="connsiteY0" fmla="*/ 123708 h 591011"/>
                <a:gd name="connsiteX1" fmla="*/ 692536 w 1280993"/>
                <a:gd name="connsiteY1" fmla="*/ 113182 h 591011"/>
                <a:gd name="connsiteX2" fmla="*/ 0 w 1280993"/>
                <a:gd name="connsiteY2" fmla="*/ 591011 h 591011"/>
                <a:gd name="connsiteX0" fmla="*/ 1279823 w 1289641"/>
                <a:gd name="connsiteY0" fmla="*/ 115865 h 583168"/>
                <a:gd name="connsiteX1" fmla="*/ 692536 w 1289641"/>
                <a:gd name="connsiteY1" fmla="*/ 105339 h 583168"/>
                <a:gd name="connsiteX2" fmla="*/ 0 w 1289641"/>
                <a:gd name="connsiteY2" fmla="*/ 583168 h 583168"/>
                <a:gd name="connsiteX0" fmla="*/ 1279823 w 1289912"/>
                <a:gd name="connsiteY0" fmla="*/ 115865 h 583168"/>
                <a:gd name="connsiteX1" fmla="*/ 708720 w 1289912"/>
                <a:gd name="connsiteY1" fmla="*/ 105339 h 583168"/>
                <a:gd name="connsiteX2" fmla="*/ 0 w 1289912"/>
                <a:gd name="connsiteY2" fmla="*/ 583168 h 583168"/>
                <a:gd name="connsiteX0" fmla="*/ 1253510 w 1265443"/>
                <a:gd name="connsiteY0" fmla="*/ 53684 h 520987"/>
                <a:gd name="connsiteX1" fmla="*/ 708720 w 1265443"/>
                <a:gd name="connsiteY1" fmla="*/ 43158 h 520987"/>
                <a:gd name="connsiteX2" fmla="*/ 0 w 1265443"/>
                <a:gd name="connsiteY2" fmla="*/ 520987 h 520987"/>
                <a:gd name="connsiteX0" fmla="*/ 1253510 w 1253510"/>
                <a:gd name="connsiteY0" fmla="*/ 117100 h 584403"/>
                <a:gd name="connsiteX1" fmla="*/ 708720 w 1253510"/>
                <a:gd name="connsiteY1" fmla="*/ 106574 h 584403"/>
                <a:gd name="connsiteX2" fmla="*/ 0 w 1253510"/>
                <a:gd name="connsiteY2" fmla="*/ 584403 h 584403"/>
                <a:gd name="connsiteX0" fmla="*/ 1286403 w 1286403"/>
                <a:gd name="connsiteY0" fmla="*/ 117100 h 584403"/>
                <a:gd name="connsiteX1" fmla="*/ 708720 w 1286403"/>
                <a:gd name="connsiteY1" fmla="*/ 106574 h 584403"/>
                <a:gd name="connsiteX2" fmla="*/ 0 w 1286403"/>
                <a:gd name="connsiteY2" fmla="*/ 584403 h 584403"/>
                <a:gd name="connsiteX0" fmla="*/ 1286403 w 1286403"/>
                <a:gd name="connsiteY0" fmla="*/ 136278 h 603581"/>
                <a:gd name="connsiteX1" fmla="*/ 708720 w 1286403"/>
                <a:gd name="connsiteY1" fmla="*/ 125752 h 603581"/>
                <a:gd name="connsiteX2" fmla="*/ 0 w 1286403"/>
                <a:gd name="connsiteY2" fmla="*/ 603581 h 603581"/>
                <a:gd name="connsiteX0" fmla="*/ 1286403 w 1286403"/>
                <a:gd name="connsiteY0" fmla="*/ 117101 h 584404"/>
                <a:gd name="connsiteX1" fmla="*/ 708720 w 1286403"/>
                <a:gd name="connsiteY1" fmla="*/ 106575 h 584404"/>
                <a:gd name="connsiteX2" fmla="*/ 0 w 1286403"/>
                <a:gd name="connsiteY2" fmla="*/ 584404 h 584404"/>
                <a:gd name="connsiteX0" fmla="*/ 1936108 w 1936108"/>
                <a:gd name="connsiteY0" fmla="*/ 142958 h 1079492"/>
                <a:gd name="connsiteX1" fmla="*/ 1358425 w 1936108"/>
                <a:gd name="connsiteY1" fmla="*/ 132432 h 1079492"/>
                <a:gd name="connsiteX2" fmla="*/ 0 w 1936108"/>
                <a:gd name="connsiteY2" fmla="*/ 1079492 h 1079492"/>
                <a:gd name="connsiteX0" fmla="*/ 1936108 w 1936108"/>
                <a:gd name="connsiteY0" fmla="*/ 140160 h 1076694"/>
                <a:gd name="connsiteX1" fmla="*/ 1358425 w 1936108"/>
                <a:gd name="connsiteY1" fmla="*/ 129634 h 1076694"/>
                <a:gd name="connsiteX2" fmla="*/ 0 w 1936108"/>
                <a:gd name="connsiteY2" fmla="*/ 1076694 h 1076694"/>
                <a:gd name="connsiteX0" fmla="*/ 1936108 w 1936108"/>
                <a:gd name="connsiteY0" fmla="*/ 116914 h 1053448"/>
                <a:gd name="connsiteX1" fmla="*/ 1358425 w 1936108"/>
                <a:gd name="connsiteY1" fmla="*/ 106388 h 1053448"/>
                <a:gd name="connsiteX2" fmla="*/ 0 w 1936108"/>
                <a:gd name="connsiteY2" fmla="*/ 1053448 h 1053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6108" h="1053448">
                  <a:moveTo>
                    <a:pt x="1936108" y="116914"/>
                  </a:moveTo>
                  <a:cubicBezTo>
                    <a:pt x="1748153" y="-93436"/>
                    <a:pt x="1420979" y="29126"/>
                    <a:pt x="1358425" y="106388"/>
                  </a:cubicBezTo>
                  <a:cubicBezTo>
                    <a:pt x="1295871" y="183650"/>
                    <a:pt x="87086" y="969991"/>
                    <a:pt x="0" y="1053448"/>
                  </a:cubicBezTo>
                </a:path>
              </a:pathLst>
            </a:custGeom>
            <a:noFill/>
            <a:ln w="31750"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Down Arrow 24"/>
          <p:cNvSpPr/>
          <p:nvPr/>
        </p:nvSpPr>
        <p:spPr>
          <a:xfrm>
            <a:off x="2231899" y="3932714"/>
            <a:ext cx="173889" cy="708982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802655" y="3939795"/>
            <a:ext cx="1137779" cy="422700"/>
            <a:chOff x="1055096" y="3932714"/>
            <a:chExt cx="1137779" cy="422700"/>
          </a:xfrm>
        </p:grpSpPr>
        <p:sp>
          <p:nvSpPr>
            <p:cNvPr id="27" name="Diamond 26"/>
            <p:cNvSpPr/>
            <p:nvPr/>
          </p:nvSpPr>
          <p:spPr>
            <a:xfrm>
              <a:off x="1055096" y="3932714"/>
              <a:ext cx="1137779" cy="422700"/>
            </a:xfrm>
            <a:prstGeom prst="diamond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08435" y="3990787"/>
              <a:ext cx="629596" cy="307777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PTEFb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Arc 28"/>
          <p:cNvSpPr/>
          <p:nvPr/>
        </p:nvSpPr>
        <p:spPr>
          <a:xfrm>
            <a:off x="1745378" y="4151260"/>
            <a:ext cx="535009" cy="478339"/>
          </a:xfrm>
          <a:prstGeom prst="arc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631742" y="4815333"/>
            <a:ext cx="445169" cy="240633"/>
          </a:xfrm>
          <a:custGeom>
            <a:avLst/>
            <a:gdLst>
              <a:gd name="connsiteX0" fmla="*/ 372979 w 372979"/>
              <a:gd name="connsiteY0" fmla="*/ 421106 h 421106"/>
              <a:gd name="connsiteX1" fmla="*/ 0 w 372979"/>
              <a:gd name="connsiteY1" fmla="*/ 0 h 421106"/>
              <a:gd name="connsiteX0" fmla="*/ 445169 w 445169"/>
              <a:gd name="connsiteY0" fmla="*/ 240633 h 240633"/>
              <a:gd name="connsiteX1" fmla="*/ 0 w 445169"/>
              <a:gd name="connsiteY1" fmla="*/ 0 h 24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5169" h="240633">
                <a:moveTo>
                  <a:pt x="445169" y="240633"/>
                </a:moveTo>
                <a:cubicBezTo>
                  <a:pt x="295777" y="35093"/>
                  <a:pt x="74195" y="10026"/>
                  <a:pt x="0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gular Pentagon 30"/>
          <p:cNvSpPr/>
          <p:nvPr/>
        </p:nvSpPr>
        <p:spPr>
          <a:xfrm>
            <a:off x="3051036" y="4559598"/>
            <a:ext cx="873760" cy="480997"/>
          </a:xfrm>
          <a:prstGeom prst="pentagon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DSIF</a:t>
            </a:r>
            <a:endParaRPr lang="en-US" sz="14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3222488" y="4359124"/>
            <a:ext cx="180064" cy="266351"/>
            <a:chOff x="3744732" y="4151145"/>
            <a:chExt cx="180064" cy="26635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562628" y="4532719"/>
            <a:ext cx="180064" cy="266351"/>
            <a:chOff x="3744732" y="4151145"/>
            <a:chExt cx="180064" cy="266351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836842" y="4296178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827393" y="4622751"/>
            <a:ext cx="180064" cy="267967"/>
            <a:chOff x="3744732" y="4151145"/>
            <a:chExt cx="180064" cy="267967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3829288" y="4297794"/>
              <a:ext cx="0" cy="121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744732" y="4151145"/>
              <a:ext cx="180064" cy="18006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P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 II pausing is a general mechanism of gene regulation</a:t>
            </a:r>
            <a:endParaRPr lang="en-US" dirty="0"/>
          </a:p>
        </p:txBody>
      </p:sp>
      <p:sp>
        <p:nvSpPr>
          <p:cNvPr id="43" name="Content Placeholder 4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Rapid/synchronous activation</a:t>
            </a:r>
          </a:p>
          <a:p>
            <a:endParaRPr lang="en-US" dirty="0" smtClean="0"/>
          </a:p>
          <a:p>
            <a:r>
              <a:rPr lang="en-US" dirty="0" smtClean="0"/>
              <a:t>Integration of multiple regulatory inputs</a:t>
            </a:r>
          </a:p>
          <a:p>
            <a:endParaRPr lang="en-US" dirty="0" smtClean="0"/>
          </a:p>
          <a:p>
            <a:r>
              <a:rPr lang="en-US" dirty="0" smtClean="0"/>
              <a:t>Establishment of permissive chromatin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2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</a:t>
            </a:r>
            <a:r>
              <a:rPr lang="en-US" dirty="0" smtClean="0"/>
              <a:t>genes are enriched for stalled PolII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770" y="1895120"/>
            <a:ext cx="6332459" cy="469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1" y="1283048"/>
            <a:ext cx="2297672" cy="3299401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54" y="197427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02"/>
          <a:stretch/>
        </p:blipFill>
        <p:spPr>
          <a:xfrm>
            <a:off x="198854" y="1543732"/>
            <a:ext cx="6723553" cy="51673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6" t="82027" r="28801" b="5334"/>
          <a:stretch/>
        </p:blipFill>
        <p:spPr>
          <a:xfrm>
            <a:off x="6746591" y="2869295"/>
            <a:ext cx="1659165" cy="1016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3" t="82027" b="5042"/>
          <a:stretch/>
        </p:blipFill>
        <p:spPr>
          <a:xfrm>
            <a:off x="6746591" y="3683710"/>
            <a:ext cx="2397409" cy="97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Morphogen</a:t>
            </a:r>
            <a:r>
              <a:rPr lang="en-US" dirty="0"/>
              <a:t> gradients designate cell fate in embryogenesis</a:t>
            </a:r>
          </a:p>
        </p:txBody>
      </p:sp>
      <p:sp>
        <p:nvSpPr>
          <p:cNvPr id="3" name="Freeform 2"/>
          <p:cNvSpPr/>
          <p:nvPr/>
        </p:nvSpPr>
        <p:spPr>
          <a:xfrm>
            <a:off x="397262" y="3435198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1">
                  <a:satMod val="110000"/>
                  <a:lumMod val="100000"/>
                  <a:shade val="100000"/>
                </a:schemeClr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571087" y="3909532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571087" y="516886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72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571087" y="2422383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100000">
                <a:schemeClr val="accent2"/>
              </a:gs>
              <a:gs pos="30000">
                <a:schemeClr val="bg1"/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6744912" y="4257745"/>
            <a:ext cx="1770438" cy="822547"/>
          </a:xfrm>
          <a:custGeom>
            <a:avLst/>
            <a:gdLst>
              <a:gd name="connsiteX0" fmla="*/ 936282 w 2355343"/>
              <a:gd name="connsiteY0" fmla="*/ 63809 h 1020362"/>
              <a:gd name="connsiteX1" fmla="*/ 1808641 w 2355343"/>
              <a:gd name="connsiteY1" fmla="*/ 53299 h 1020362"/>
              <a:gd name="connsiteX2" fmla="*/ 2334158 w 2355343"/>
              <a:gd name="connsiteY2" fmla="*/ 505244 h 1020362"/>
              <a:gd name="connsiteX3" fmla="*/ 1093937 w 2355343"/>
              <a:gd name="connsiteY3" fmla="*/ 1020251 h 1020362"/>
              <a:gd name="connsiteX4" fmla="*/ 862 w 2355343"/>
              <a:gd name="connsiteY4" fmla="*/ 547285 h 1020362"/>
              <a:gd name="connsiteX5" fmla="*/ 936282 w 2355343"/>
              <a:gd name="connsiteY5" fmla="*/ 63809 h 1020362"/>
              <a:gd name="connsiteX0" fmla="*/ 936282 w 2355343"/>
              <a:gd name="connsiteY0" fmla="*/ 56594 h 1013116"/>
              <a:gd name="connsiteX1" fmla="*/ 1808641 w 2355343"/>
              <a:gd name="connsiteY1" fmla="*/ 46084 h 1013116"/>
              <a:gd name="connsiteX2" fmla="*/ 2334158 w 2355343"/>
              <a:gd name="connsiteY2" fmla="*/ 498029 h 1013116"/>
              <a:gd name="connsiteX3" fmla="*/ 1093937 w 2355343"/>
              <a:gd name="connsiteY3" fmla="*/ 1013036 h 1013116"/>
              <a:gd name="connsiteX4" fmla="*/ 862 w 2355343"/>
              <a:gd name="connsiteY4" fmla="*/ 413946 h 1013116"/>
              <a:gd name="connsiteX5" fmla="*/ 936282 w 2355343"/>
              <a:gd name="connsiteY5" fmla="*/ 56594 h 1013116"/>
              <a:gd name="connsiteX0" fmla="*/ 771191 w 2359575"/>
              <a:gd name="connsiteY0" fmla="*/ 122282 h 984209"/>
              <a:gd name="connsiteX1" fmla="*/ 1811716 w 2359575"/>
              <a:gd name="connsiteY1" fmla="*/ 17179 h 984209"/>
              <a:gd name="connsiteX2" fmla="*/ 2337233 w 2359575"/>
              <a:gd name="connsiteY2" fmla="*/ 469124 h 984209"/>
              <a:gd name="connsiteX3" fmla="*/ 1097012 w 2359575"/>
              <a:gd name="connsiteY3" fmla="*/ 984131 h 984209"/>
              <a:gd name="connsiteX4" fmla="*/ 3937 w 2359575"/>
              <a:gd name="connsiteY4" fmla="*/ 385041 h 984209"/>
              <a:gd name="connsiteX5" fmla="*/ 771191 w 2359575"/>
              <a:gd name="connsiteY5" fmla="*/ 122282 h 984209"/>
              <a:gd name="connsiteX0" fmla="*/ 771156 w 2356731"/>
              <a:gd name="connsiteY0" fmla="*/ 52261 h 914188"/>
              <a:gd name="connsiteX1" fmla="*/ 1780150 w 2356731"/>
              <a:gd name="connsiteY1" fmla="*/ 31240 h 914188"/>
              <a:gd name="connsiteX2" fmla="*/ 2337198 w 2356731"/>
              <a:gd name="connsiteY2" fmla="*/ 399103 h 914188"/>
              <a:gd name="connsiteX3" fmla="*/ 1096977 w 2356731"/>
              <a:gd name="connsiteY3" fmla="*/ 914110 h 914188"/>
              <a:gd name="connsiteX4" fmla="*/ 3902 w 2356731"/>
              <a:gd name="connsiteY4" fmla="*/ 315020 h 914188"/>
              <a:gd name="connsiteX5" fmla="*/ 771156 w 2356731"/>
              <a:gd name="connsiteY5" fmla="*/ 52261 h 914188"/>
              <a:gd name="connsiteX0" fmla="*/ 771156 w 2255689"/>
              <a:gd name="connsiteY0" fmla="*/ 60713 h 922640"/>
              <a:gd name="connsiteX1" fmla="*/ 1780150 w 2255689"/>
              <a:gd name="connsiteY1" fmla="*/ 39692 h 922640"/>
              <a:gd name="connsiteX2" fmla="*/ 2232095 w 2255689"/>
              <a:gd name="connsiteY2" fmla="*/ 523169 h 922640"/>
              <a:gd name="connsiteX3" fmla="*/ 1096977 w 2255689"/>
              <a:gd name="connsiteY3" fmla="*/ 922562 h 922640"/>
              <a:gd name="connsiteX4" fmla="*/ 3902 w 2255689"/>
              <a:gd name="connsiteY4" fmla="*/ 323472 h 922640"/>
              <a:gd name="connsiteX5" fmla="*/ 771156 w 2255689"/>
              <a:gd name="connsiteY5" fmla="*/ 60713 h 922640"/>
              <a:gd name="connsiteX0" fmla="*/ 771156 w 2232351"/>
              <a:gd name="connsiteY0" fmla="*/ 60713 h 922640"/>
              <a:gd name="connsiteX1" fmla="*/ 1780150 w 2232351"/>
              <a:gd name="connsiteY1" fmla="*/ 39692 h 922640"/>
              <a:gd name="connsiteX2" fmla="*/ 2232095 w 2232351"/>
              <a:gd name="connsiteY2" fmla="*/ 523169 h 922640"/>
              <a:gd name="connsiteX3" fmla="*/ 1096977 w 2232351"/>
              <a:gd name="connsiteY3" fmla="*/ 922562 h 922640"/>
              <a:gd name="connsiteX4" fmla="*/ 3902 w 2232351"/>
              <a:gd name="connsiteY4" fmla="*/ 323472 h 922640"/>
              <a:gd name="connsiteX5" fmla="*/ 771156 w 2232351"/>
              <a:gd name="connsiteY5" fmla="*/ 60713 h 922640"/>
              <a:gd name="connsiteX0" fmla="*/ 771156 w 2232351"/>
              <a:gd name="connsiteY0" fmla="*/ 55328 h 917255"/>
              <a:gd name="connsiteX1" fmla="*/ 1780150 w 2232351"/>
              <a:gd name="connsiteY1" fmla="*/ 34307 h 917255"/>
              <a:gd name="connsiteX2" fmla="*/ 2232095 w 2232351"/>
              <a:gd name="connsiteY2" fmla="*/ 444211 h 917255"/>
              <a:gd name="connsiteX3" fmla="*/ 1096977 w 2232351"/>
              <a:gd name="connsiteY3" fmla="*/ 917177 h 917255"/>
              <a:gd name="connsiteX4" fmla="*/ 3902 w 2232351"/>
              <a:gd name="connsiteY4" fmla="*/ 318087 h 917255"/>
              <a:gd name="connsiteX5" fmla="*/ 771156 w 2232351"/>
              <a:gd name="connsiteY5" fmla="*/ 55328 h 917255"/>
              <a:gd name="connsiteX0" fmla="*/ 771156 w 2232351"/>
              <a:gd name="connsiteY0" fmla="*/ 9202 h 1091853"/>
              <a:gd name="connsiteX1" fmla="*/ 1780150 w 2232351"/>
              <a:gd name="connsiteY1" fmla="*/ 208898 h 1091853"/>
              <a:gd name="connsiteX2" fmla="*/ 2232095 w 2232351"/>
              <a:gd name="connsiteY2" fmla="*/ 618802 h 1091853"/>
              <a:gd name="connsiteX3" fmla="*/ 1096977 w 2232351"/>
              <a:gd name="connsiteY3" fmla="*/ 1091768 h 1091853"/>
              <a:gd name="connsiteX4" fmla="*/ 3902 w 2232351"/>
              <a:gd name="connsiteY4" fmla="*/ 492678 h 1091853"/>
              <a:gd name="connsiteX5" fmla="*/ 771156 w 2232351"/>
              <a:gd name="connsiteY5" fmla="*/ 9202 h 1091853"/>
              <a:gd name="connsiteX0" fmla="*/ 771405 w 2292176"/>
              <a:gd name="connsiteY0" fmla="*/ 33877 h 1116528"/>
              <a:gd name="connsiteX1" fmla="*/ 1990606 w 2292176"/>
              <a:gd name="connsiteY1" fmla="*/ 107449 h 1116528"/>
              <a:gd name="connsiteX2" fmla="*/ 2232344 w 2292176"/>
              <a:gd name="connsiteY2" fmla="*/ 643477 h 1116528"/>
              <a:gd name="connsiteX3" fmla="*/ 1097226 w 2292176"/>
              <a:gd name="connsiteY3" fmla="*/ 1116443 h 1116528"/>
              <a:gd name="connsiteX4" fmla="*/ 4151 w 2292176"/>
              <a:gd name="connsiteY4" fmla="*/ 517353 h 1116528"/>
              <a:gd name="connsiteX5" fmla="*/ 771405 w 2292176"/>
              <a:gd name="connsiteY5" fmla="*/ 33877 h 1116528"/>
              <a:gd name="connsiteX0" fmla="*/ 771672 w 2371330"/>
              <a:gd name="connsiteY0" fmla="*/ 19835 h 1102486"/>
              <a:gd name="connsiteX1" fmla="*/ 2190569 w 2371330"/>
              <a:gd name="connsiteY1" fmla="*/ 145959 h 1102486"/>
              <a:gd name="connsiteX2" fmla="*/ 2232611 w 2371330"/>
              <a:gd name="connsiteY2" fmla="*/ 629435 h 1102486"/>
              <a:gd name="connsiteX3" fmla="*/ 1097493 w 2371330"/>
              <a:gd name="connsiteY3" fmla="*/ 1102401 h 1102486"/>
              <a:gd name="connsiteX4" fmla="*/ 4418 w 2371330"/>
              <a:gd name="connsiteY4" fmla="*/ 503311 h 1102486"/>
              <a:gd name="connsiteX5" fmla="*/ 771672 w 2371330"/>
              <a:gd name="connsiteY5" fmla="*/ 19835 h 1102486"/>
              <a:gd name="connsiteX0" fmla="*/ 771672 w 2440055"/>
              <a:gd name="connsiteY0" fmla="*/ 23506 h 1106157"/>
              <a:gd name="connsiteX1" fmla="*/ 2190569 w 2440055"/>
              <a:gd name="connsiteY1" fmla="*/ 149630 h 1106157"/>
              <a:gd name="connsiteX2" fmla="*/ 2337714 w 2440055"/>
              <a:gd name="connsiteY2" fmla="*/ 790762 h 1106157"/>
              <a:gd name="connsiteX3" fmla="*/ 1097493 w 2440055"/>
              <a:gd name="connsiteY3" fmla="*/ 1106072 h 1106157"/>
              <a:gd name="connsiteX4" fmla="*/ 4418 w 2440055"/>
              <a:gd name="connsiteY4" fmla="*/ 506982 h 1106157"/>
              <a:gd name="connsiteX5" fmla="*/ 771672 w 2440055"/>
              <a:gd name="connsiteY5" fmla="*/ 23506 h 1106157"/>
              <a:gd name="connsiteX0" fmla="*/ 782486 w 2426409"/>
              <a:gd name="connsiteY0" fmla="*/ 23506 h 1274301"/>
              <a:gd name="connsiteX1" fmla="*/ 2201383 w 2426409"/>
              <a:gd name="connsiteY1" fmla="*/ 149630 h 1274301"/>
              <a:gd name="connsiteX2" fmla="*/ 2348528 w 2426409"/>
              <a:gd name="connsiteY2" fmla="*/ 790762 h 1274301"/>
              <a:gd name="connsiteX3" fmla="*/ 1444638 w 2426409"/>
              <a:gd name="connsiteY3" fmla="*/ 1274237 h 1274301"/>
              <a:gd name="connsiteX4" fmla="*/ 15232 w 2426409"/>
              <a:gd name="connsiteY4" fmla="*/ 506982 h 1274301"/>
              <a:gd name="connsiteX5" fmla="*/ 782486 w 2426409"/>
              <a:gd name="connsiteY5" fmla="*/ 23506 h 1274301"/>
              <a:gd name="connsiteX0" fmla="*/ 1030815 w 2674738"/>
              <a:gd name="connsiteY0" fmla="*/ 23506 h 1274301"/>
              <a:gd name="connsiteX1" fmla="*/ 2449712 w 2674738"/>
              <a:gd name="connsiteY1" fmla="*/ 149630 h 1274301"/>
              <a:gd name="connsiteX2" fmla="*/ 2596857 w 2674738"/>
              <a:gd name="connsiteY2" fmla="*/ 790762 h 1274301"/>
              <a:gd name="connsiteX3" fmla="*/ 1692967 w 2674738"/>
              <a:gd name="connsiteY3" fmla="*/ 1274237 h 1274301"/>
              <a:gd name="connsiteX4" fmla="*/ 11313 w 2674738"/>
              <a:gd name="connsiteY4" fmla="*/ 506982 h 1274301"/>
              <a:gd name="connsiteX5" fmla="*/ 1030815 w 2674738"/>
              <a:gd name="connsiteY5" fmla="*/ 23506 h 1274301"/>
              <a:gd name="connsiteX0" fmla="*/ 794714 w 2703461"/>
              <a:gd name="connsiteY0" fmla="*/ 27079 h 1256854"/>
              <a:gd name="connsiteX1" fmla="*/ 2465860 w 2703461"/>
              <a:gd name="connsiteY1" fmla="*/ 132183 h 1256854"/>
              <a:gd name="connsiteX2" fmla="*/ 2613005 w 2703461"/>
              <a:gd name="connsiteY2" fmla="*/ 773315 h 1256854"/>
              <a:gd name="connsiteX3" fmla="*/ 1709115 w 2703461"/>
              <a:gd name="connsiteY3" fmla="*/ 1256790 h 1256854"/>
              <a:gd name="connsiteX4" fmla="*/ 27461 w 2703461"/>
              <a:gd name="connsiteY4" fmla="*/ 489535 h 1256854"/>
              <a:gd name="connsiteX5" fmla="*/ 794714 w 2703461"/>
              <a:gd name="connsiteY5" fmla="*/ 27079 h 1256854"/>
              <a:gd name="connsiteX0" fmla="*/ 794714 w 2703461"/>
              <a:gd name="connsiteY0" fmla="*/ 27079 h 1258034"/>
              <a:gd name="connsiteX1" fmla="*/ 2465860 w 2703461"/>
              <a:gd name="connsiteY1" fmla="*/ 132183 h 1258034"/>
              <a:gd name="connsiteX2" fmla="*/ 2613005 w 2703461"/>
              <a:gd name="connsiteY2" fmla="*/ 773315 h 1258034"/>
              <a:gd name="connsiteX3" fmla="*/ 1709115 w 2703461"/>
              <a:gd name="connsiteY3" fmla="*/ 1256790 h 1258034"/>
              <a:gd name="connsiteX4" fmla="*/ 647571 w 2703461"/>
              <a:gd name="connsiteY4" fmla="*/ 899437 h 1258034"/>
              <a:gd name="connsiteX5" fmla="*/ 27461 w 2703461"/>
              <a:gd name="connsiteY5" fmla="*/ 489535 h 1258034"/>
              <a:gd name="connsiteX6" fmla="*/ 794714 w 2703461"/>
              <a:gd name="connsiteY6" fmla="*/ 27079 h 1258034"/>
              <a:gd name="connsiteX0" fmla="*/ 768429 w 2677176"/>
              <a:gd name="connsiteY0" fmla="*/ 27079 h 1258708"/>
              <a:gd name="connsiteX1" fmla="*/ 2439575 w 2677176"/>
              <a:gd name="connsiteY1" fmla="*/ 132183 h 1258708"/>
              <a:gd name="connsiteX2" fmla="*/ 2586720 w 2677176"/>
              <a:gd name="connsiteY2" fmla="*/ 773315 h 1258708"/>
              <a:gd name="connsiteX3" fmla="*/ 1682830 w 2677176"/>
              <a:gd name="connsiteY3" fmla="*/ 1256790 h 1258708"/>
              <a:gd name="connsiteX4" fmla="*/ 621286 w 2677176"/>
              <a:gd name="connsiteY4" fmla="*/ 994030 h 1258708"/>
              <a:gd name="connsiteX5" fmla="*/ 1176 w 2677176"/>
              <a:gd name="connsiteY5" fmla="*/ 489535 h 1258708"/>
              <a:gd name="connsiteX6" fmla="*/ 768429 w 2677176"/>
              <a:gd name="connsiteY6" fmla="*/ 27079 h 1258708"/>
              <a:gd name="connsiteX0" fmla="*/ 599135 w 2685144"/>
              <a:gd name="connsiteY0" fmla="*/ 27079 h 1258708"/>
              <a:gd name="connsiteX1" fmla="*/ 2438446 w 2685144"/>
              <a:gd name="connsiteY1" fmla="*/ 132183 h 1258708"/>
              <a:gd name="connsiteX2" fmla="*/ 2585591 w 2685144"/>
              <a:gd name="connsiteY2" fmla="*/ 773315 h 1258708"/>
              <a:gd name="connsiteX3" fmla="*/ 1681701 w 2685144"/>
              <a:gd name="connsiteY3" fmla="*/ 1256790 h 1258708"/>
              <a:gd name="connsiteX4" fmla="*/ 620157 w 2685144"/>
              <a:gd name="connsiteY4" fmla="*/ 994030 h 1258708"/>
              <a:gd name="connsiteX5" fmla="*/ 47 w 2685144"/>
              <a:gd name="connsiteY5" fmla="*/ 489535 h 1258708"/>
              <a:gd name="connsiteX6" fmla="*/ 599135 w 2685144"/>
              <a:gd name="connsiteY6" fmla="*/ 27079 h 1258708"/>
              <a:gd name="connsiteX0" fmla="*/ 599136 w 2713039"/>
              <a:gd name="connsiteY0" fmla="*/ 38010 h 1269639"/>
              <a:gd name="connsiteX1" fmla="*/ 2490998 w 2713039"/>
              <a:gd name="connsiteY1" fmla="*/ 111583 h 1269639"/>
              <a:gd name="connsiteX2" fmla="*/ 2585592 w 2713039"/>
              <a:gd name="connsiteY2" fmla="*/ 784246 h 1269639"/>
              <a:gd name="connsiteX3" fmla="*/ 1681702 w 2713039"/>
              <a:gd name="connsiteY3" fmla="*/ 1267721 h 1269639"/>
              <a:gd name="connsiteX4" fmla="*/ 620158 w 2713039"/>
              <a:gd name="connsiteY4" fmla="*/ 1004961 h 1269639"/>
              <a:gd name="connsiteX5" fmla="*/ 48 w 2713039"/>
              <a:gd name="connsiteY5" fmla="*/ 500466 h 1269639"/>
              <a:gd name="connsiteX6" fmla="*/ 599136 w 2713039"/>
              <a:gd name="connsiteY6" fmla="*/ 38010 h 1269639"/>
              <a:gd name="connsiteX0" fmla="*/ 599136 w 2737668"/>
              <a:gd name="connsiteY0" fmla="*/ 38968 h 1270597"/>
              <a:gd name="connsiteX1" fmla="*/ 2490998 w 2737668"/>
              <a:gd name="connsiteY1" fmla="*/ 112541 h 1270597"/>
              <a:gd name="connsiteX2" fmla="*/ 2627633 w 2737668"/>
              <a:gd name="connsiteY2" fmla="*/ 806225 h 1270597"/>
              <a:gd name="connsiteX3" fmla="*/ 1681702 w 2737668"/>
              <a:gd name="connsiteY3" fmla="*/ 1268679 h 1270597"/>
              <a:gd name="connsiteX4" fmla="*/ 620158 w 2737668"/>
              <a:gd name="connsiteY4" fmla="*/ 1005919 h 1270597"/>
              <a:gd name="connsiteX5" fmla="*/ 48 w 2737668"/>
              <a:gd name="connsiteY5" fmla="*/ 501424 h 1270597"/>
              <a:gd name="connsiteX6" fmla="*/ 599136 w 2737668"/>
              <a:gd name="connsiteY6" fmla="*/ 38968 h 1270597"/>
              <a:gd name="connsiteX0" fmla="*/ 599508 w 2738040"/>
              <a:gd name="connsiteY0" fmla="*/ 38968 h 1270154"/>
              <a:gd name="connsiteX1" fmla="*/ 2491370 w 2738040"/>
              <a:gd name="connsiteY1" fmla="*/ 112541 h 1270154"/>
              <a:gd name="connsiteX2" fmla="*/ 2628005 w 2738040"/>
              <a:gd name="connsiteY2" fmla="*/ 806225 h 1270154"/>
              <a:gd name="connsiteX3" fmla="*/ 1682074 w 2738040"/>
              <a:gd name="connsiteY3" fmla="*/ 1268679 h 1270154"/>
              <a:gd name="connsiteX4" fmla="*/ 525937 w 2738040"/>
              <a:gd name="connsiteY4" fmla="*/ 953368 h 1270154"/>
              <a:gd name="connsiteX5" fmla="*/ 420 w 2738040"/>
              <a:gd name="connsiteY5" fmla="*/ 501424 h 1270154"/>
              <a:gd name="connsiteX6" fmla="*/ 599508 w 2738040"/>
              <a:gd name="connsiteY6" fmla="*/ 38968 h 1270154"/>
              <a:gd name="connsiteX0" fmla="*/ 599494 w 2738026"/>
              <a:gd name="connsiteY0" fmla="*/ 38968 h 1270154"/>
              <a:gd name="connsiteX1" fmla="*/ 2491356 w 2738026"/>
              <a:gd name="connsiteY1" fmla="*/ 112541 h 1270154"/>
              <a:gd name="connsiteX2" fmla="*/ 2627991 w 2738026"/>
              <a:gd name="connsiteY2" fmla="*/ 806225 h 1270154"/>
              <a:gd name="connsiteX3" fmla="*/ 1682060 w 2738026"/>
              <a:gd name="connsiteY3" fmla="*/ 1268679 h 1270154"/>
              <a:gd name="connsiteX4" fmla="*/ 525923 w 2738026"/>
              <a:gd name="connsiteY4" fmla="*/ 953368 h 1270154"/>
              <a:gd name="connsiteX5" fmla="*/ 406 w 2738026"/>
              <a:gd name="connsiteY5" fmla="*/ 501424 h 1270154"/>
              <a:gd name="connsiteX6" fmla="*/ 599494 w 2738026"/>
              <a:gd name="connsiteY6" fmla="*/ 38968 h 1270154"/>
              <a:gd name="connsiteX0" fmla="*/ 603723 w 2742255"/>
              <a:gd name="connsiteY0" fmla="*/ 38968 h 1270154"/>
              <a:gd name="connsiteX1" fmla="*/ 2495585 w 2742255"/>
              <a:gd name="connsiteY1" fmla="*/ 112541 h 1270154"/>
              <a:gd name="connsiteX2" fmla="*/ 2632220 w 2742255"/>
              <a:gd name="connsiteY2" fmla="*/ 806225 h 1270154"/>
              <a:gd name="connsiteX3" fmla="*/ 1686289 w 2742255"/>
              <a:gd name="connsiteY3" fmla="*/ 1268679 h 1270154"/>
              <a:gd name="connsiteX4" fmla="*/ 530152 w 2742255"/>
              <a:gd name="connsiteY4" fmla="*/ 953368 h 1270154"/>
              <a:gd name="connsiteX5" fmla="*/ 4635 w 2742255"/>
              <a:gd name="connsiteY5" fmla="*/ 501424 h 1270154"/>
              <a:gd name="connsiteX6" fmla="*/ 603723 w 2742255"/>
              <a:gd name="connsiteY6" fmla="*/ 38968 h 1270154"/>
              <a:gd name="connsiteX0" fmla="*/ 599954 w 2738486"/>
              <a:gd name="connsiteY0" fmla="*/ 38968 h 1272303"/>
              <a:gd name="connsiteX1" fmla="*/ 2491816 w 2738486"/>
              <a:gd name="connsiteY1" fmla="*/ 112541 h 1272303"/>
              <a:gd name="connsiteX2" fmla="*/ 2628451 w 2738486"/>
              <a:gd name="connsiteY2" fmla="*/ 806225 h 1272303"/>
              <a:gd name="connsiteX3" fmla="*/ 1682520 w 2738486"/>
              <a:gd name="connsiteY3" fmla="*/ 1268679 h 1272303"/>
              <a:gd name="connsiteX4" fmla="*/ 694548 w 2738486"/>
              <a:gd name="connsiteY4" fmla="*/ 1090003 h 1272303"/>
              <a:gd name="connsiteX5" fmla="*/ 866 w 2738486"/>
              <a:gd name="connsiteY5" fmla="*/ 501424 h 1272303"/>
              <a:gd name="connsiteX6" fmla="*/ 599954 w 2738486"/>
              <a:gd name="connsiteY6" fmla="*/ 38968 h 1272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8486" h="1272303">
                <a:moveTo>
                  <a:pt x="599954" y="38968"/>
                </a:moveTo>
                <a:cubicBezTo>
                  <a:pt x="1015112" y="-25846"/>
                  <a:pt x="2153733" y="-15335"/>
                  <a:pt x="2491816" y="112541"/>
                </a:cubicBezTo>
                <a:cubicBezTo>
                  <a:pt x="2829899" y="240417"/>
                  <a:pt x="2763334" y="613535"/>
                  <a:pt x="2628451" y="806225"/>
                </a:cubicBezTo>
                <a:cubicBezTo>
                  <a:pt x="2493568" y="998915"/>
                  <a:pt x="2010092" y="1247659"/>
                  <a:pt x="1682520" y="1268679"/>
                </a:cubicBezTo>
                <a:cubicBezTo>
                  <a:pt x="1354948" y="1289699"/>
                  <a:pt x="974824" y="1217879"/>
                  <a:pt x="694548" y="1090003"/>
                </a:cubicBezTo>
                <a:cubicBezTo>
                  <a:pt x="424783" y="941106"/>
                  <a:pt x="16632" y="676596"/>
                  <a:pt x="866" y="501424"/>
                </a:cubicBezTo>
                <a:cubicBezTo>
                  <a:pt x="-14900" y="326252"/>
                  <a:pt x="184796" y="103782"/>
                  <a:pt x="599954" y="38968"/>
                </a:cubicBezTo>
                <a:close/>
              </a:path>
            </a:pathLst>
          </a:custGeom>
          <a:gradFill flip="none" rotWithShape="1">
            <a:gsLst>
              <a:gs pos="65000">
                <a:schemeClr val="bg2">
                  <a:lumMod val="50000"/>
                </a:schemeClr>
              </a:gs>
              <a:gs pos="85000">
                <a:schemeClr val="bg1"/>
              </a:gs>
              <a:gs pos="30000">
                <a:schemeClr val="bg1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401683" y="3244931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9877012">
            <a:off x="2124739" y="3060264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60410" y="4196616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 rot="1655532">
            <a:off x="2131888" y="4241307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16900" y="3540200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High affinity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16900" y="4799531"/>
            <a:ext cx="127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affinity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5590606" y="4984197"/>
            <a:ext cx="935421" cy="4754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86690" y="4056780"/>
            <a:ext cx="965406" cy="4587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877012">
            <a:off x="5519021" y="5252576"/>
            <a:ext cx="12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Repression</a:t>
            </a: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 rot="1655532">
            <a:off x="5478920" y="4018782"/>
            <a:ext cx="112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1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/>
      <p:bldP spid="11" grpId="0"/>
      <p:bldP spid="12" grpId="0"/>
      <p:bldP spid="13" grpId="0"/>
      <p:bldP spid="16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3742821"/>
          </a:xfrm>
        </p:spPr>
        <p:txBody>
          <a:bodyPr>
            <a:normAutofit lnSpcReduction="10000"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/>
          </a:p>
          <a:p>
            <a:pPr lvl="1"/>
            <a:r>
              <a:rPr lang="en-US" sz="2000" dirty="0" smtClean="0"/>
              <a:t>Mitchell Kim</a:t>
            </a:r>
            <a:endParaRPr lang="en-US" sz="2000" dirty="0"/>
          </a:p>
          <a:p>
            <a:pPr lvl="1"/>
            <a:r>
              <a:rPr lang="en-US" sz="2000" dirty="0"/>
              <a:t>Kenny Chen</a:t>
            </a:r>
          </a:p>
          <a:p>
            <a:pPr lvl="1"/>
            <a:r>
              <a:rPr lang="en-US" sz="2000" dirty="0" smtClean="0"/>
              <a:t>Joseph </a:t>
            </a:r>
            <a:r>
              <a:rPr lang="en-US" sz="2000" dirty="0" smtClean="0"/>
              <a:t>Cao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 smtClean="0"/>
          </a:p>
          <a:p>
            <a:pPr lvl="1"/>
            <a:r>
              <a:rPr lang="en-US" sz="2000" dirty="0" smtClean="0"/>
              <a:t>Alberto Ponce</a:t>
            </a:r>
          </a:p>
          <a:p>
            <a:pPr lvl="1"/>
            <a:r>
              <a:rPr lang="en-US" sz="2000" dirty="0" smtClean="0"/>
              <a:t>Matthew Smith</a:t>
            </a:r>
          </a:p>
          <a:p>
            <a:pPr lvl="1"/>
            <a:r>
              <a:rPr lang="en-US" sz="2000" dirty="0" smtClean="0"/>
              <a:t>Jesse Cheung</a:t>
            </a:r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4169664" y="3800406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gradients are the primary determinates of cellular fate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785" y="1690689"/>
            <a:ext cx="4796971" cy="465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4" grpId="0"/>
      <p:bldP spid="17" grpId="0"/>
      <p:bldP spid="20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7326</TotalTime>
  <Words>1259</Words>
  <Application>Microsoft Macintosh PowerPoint</Application>
  <PresentationFormat>On-screen Show (4:3)</PresentationFormat>
  <Paragraphs>420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These gradients are the primary determinates of cellular fate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Questions to be addressed</vt:lpstr>
      <vt:lpstr>Genome-wide analysis of Groucho’s functions in early fly development</vt:lpstr>
      <vt:lpstr>Groucho is recruited to thousands of sites throughout the genome</vt:lpstr>
      <vt:lpstr>Groucho is recruited to thousands of sites throughout the genome</vt:lpstr>
      <vt:lpstr>Mechanism of long-range repression – spreading vs. looping?</vt:lpstr>
      <vt:lpstr>Published evidence for spreading</vt:lpstr>
      <vt:lpstr>Gro binds in clusters of discrete peaks</vt:lpstr>
      <vt:lpstr>Gro binding is not indicative of spreading in vivo</vt:lpstr>
      <vt:lpstr>dCtBP is a short-range repressor</vt:lpstr>
      <vt:lpstr>Is Gro recruitment sufficient for repression?</vt:lpstr>
      <vt:lpstr>zen</vt:lpstr>
      <vt:lpstr>dpp</vt:lpstr>
      <vt:lpstr>rho</vt:lpstr>
      <vt:lpstr>sna</vt:lpstr>
      <vt:lpstr>Gro is found at all classes of Dorsal binding site</vt:lpstr>
      <vt:lpstr>Questions to be addressed</vt:lpstr>
      <vt:lpstr>Expression profiling of embryos with varying Groucho dosages</vt:lpstr>
      <vt:lpstr>Perturbation of Groucho levels affects thousands of genes</vt:lpstr>
      <vt:lpstr>Integrating Gro binding and transcriptome data in embryos</vt:lpstr>
      <vt:lpstr>Gro-occupied genes are enriched for repressed targets</vt:lpstr>
      <vt:lpstr>Gro target genes are enriched for developmental TFs</vt:lpstr>
      <vt:lpstr>PowerPoint Presentation</vt:lpstr>
      <vt:lpstr>Questions to be addressed</vt:lpstr>
      <vt:lpstr>RNA Pol II pausing is a general mechanism of gene regulation</vt:lpstr>
      <vt:lpstr>Gro-repressed genes are enriched for stalled PolII</vt:lpstr>
      <vt:lpstr>Isolation of nascent pre-mRNA</vt:lpstr>
      <vt:lpstr>Different relative transcript abundance in nascent versus total RNA</vt:lpstr>
      <vt:lpstr>Nascent-RNA is depleted for maternally contributed transcripts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170</cp:revision>
  <cp:lastPrinted>2015-11-23T23:52:40Z</cp:lastPrinted>
  <dcterms:created xsi:type="dcterms:W3CDTF">2015-11-19T02:10:34Z</dcterms:created>
  <dcterms:modified xsi:type="dcterms:W3CDTF">2015-11-24T04:26:40Z</dcterms:modified>
</cp:coreProperties>
</file>